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3"/>
    <p:sldId id="399" r:id="rId4"/>
    <p:sldId id="382" r:id="rId5"/>
    <p:sldId id="383" r:id="rId6"/>
    <p:sldId id="384" r:id="rId7"/>
    <p:sldId id="410" r:id="rId8"/>
    <p:sldId id="538" r:id="rId9"/>
    <p:sldId id="363" r:id="rId10"/>
    <p:sldId id="429" r:id="rId11"/>
    <p:sldId id="411" r:id="rId12"/>
    <p:sldId id="409" r:id="rId13"/>
    <p:sldId id="407" r:id="rId14"/>
    <p:sldId id="301" r:id="rId15"/>
    <p:sldId id="349" r:id="rId16"/>
    <p:sldId id="377" r:id="rId17"/>
    <p:sldId id="378" r:id="rId18"/>
    <p:sldId id="379" r:id="rId19"/>
    <p:sldId id="446" r:id="rId20"/>
    <p:sldId id="408" r:id="rId21"/>
    <p:sldId id="304" r:id="rId22"/>
    <p:sldId id="430" r:id="rId23"/>
    <p:sldId id="447" r:id="rId24"/>
    <p:sldId id="448" r:id="rId25"/>
    <p:sldId id="449" r:id="rId26"/>
    <p:sldId id="450" r:id="rId27"/>
    <p:sldId id="451" r:id="rId28"/>
    <p:sldId id="452" r:id="rId29"/>
    <p:sldId id="505" r:id="rId30"/>
    <p:sldId id="454" r:id="rId31"/>
    <p:sldId id="455" r:id="rId32"/>
    <p:sldId id="456" r:id="rId33"/>
    <p:sldId id="507" r:id="rId34"/>
    <p:sldId id="441" r:id="rId35"/>
    <p:sldId id="514" r:id="rId36"/>
    <p:sldId id="515" r:id="rId37"/>
    <p:sldId id="516" r:id="rId38"/>
    <p:sldId id="517" r:id="rId39"/>
    <p:sldId id="518" r:id="rId40"/>
    <p:sldId id="519" r:id="rId41"/>
    <p:sldId id="520" r:id="rId42"/>
    <p:sldId id="521" r:id="rId43"/>
    <p:sldId id="522" r:id="rId44"/>
    <p:sldId id="523" r:id="rId45"/>
    <p:sldId id="524" r:id="rId46"/>
    <p:sldId id="525" r:id="rId47"/>
    <p:sldId id="530" r:id="rId48"/>
    <p:sldId id="531" r:id="rId49"/>
    <p:sldId id="532" r:id="rId50"/>
    <p:sldId id="533" r:id="rId51"/>
    <p:sldId id="534" r:id="rId52"/>
    <p:sldId id="535" r:id="rId53"/>
    <p:sldId id="539" r:id="rId54"/>
    <p:sldId id="540" r:id="rId55"/>
    <p:sldId id="541" r:id="rId56"/>
    <p:sldId id="536" r:id="rId57"/>
    <p:sldId id="537" r:id="rId58"/>
    <p:sldId id="542" r:id="rId59"/>
  </p:sldIdLst>
  <p:sldSz cx="9144000" cy="6858000" type="screen4x3"/>
  <p:notesSz cx="6797675" cy="992632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C" initials="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>
      <p:cViewPr varScale="1">
        <p:scale>
          <a:sx n="92" d="100"/>
          <a:sy n="92" d="100"/>
        </p:scale>
        <p:origin x="6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5" Type="http://schemas.openxmlformats.org/officeDocument/2006/relationships/commentAuthors" Target="commentAuthors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handoutMaster" Target="handoutMasters/handoutMaster1.xml"/><Relationship Id="rId60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6C88B-6FEB-4376-B36D-1442A00B5A8E}" type="doc">
      <dgm:prSet loTypeId="urn:microsoft.com/office/officeart/2005/8/layout/chart3" loCatId="cycle" qsTypeId="urn:microsoft.com/office/officeart/2005/8/quickstyle/3d9" qsCatId="3D" csTypeId="urn:microsoft.com/office/officeart/2005/8/colors/accent1_2" csCatId="accent1" phldr="1"/>
      <dgm:spPr/>
    </dgm:pt>
    <dgm:pt modelId="{1E2FE1EE-A1A0-4CF5-A369-C6E11A23C935}">
      <dgm:prSet phldrT="[文本]"/>
      <dgm:spPr/>
      <dgm:t>
        <a:bodyPr/>
        <a:lstStyle/>
        <a:p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B15C3B7B-926C-45FC-85E9-67FCEC1E3B38}" cxnId="{4EDE3C0D-95AA-48B1-8CD2-B9092741BDD3}" type="parTrans">
      <dgm:prSet/>
      <dgm:spPr/>
      <dgm:t>
        <a:bodyPr/>
        <a:lstStyle/>
        <a:p>
          <a:endParaRPr lang="zh-CN" altLang="en-US"/>
        </a:p>
      </dgm:t>
    </dgm:pt>
    <dgm:pt modelId="{FC008CBB-E5DB-414D-962F-DA0B7702DCAB}" cxnId="{4EDE3C0D-95AA-48B1-8CD2-B9092741BDD3}" type="sibTrans">
      <dgm:prSet/>
      <dgm:spPr/>
      <dgm:t>
        <a:bodyPr/>
        <a:lstStyle/>
        <a:p>
          <a:endParaRPr lang="zh-CN" altLang="en-US"/>
        </a:p>
      </dgm:t>
    </dgm:pt>
    <dgm:pt modelId="{778B7B44-8187-4660-B20F-2D9445396688}">
      <dgm:prSet phldrT="[文本]"/>
      <dgm:spPr/>
      <dgm:t>
        <a:bodyPr/>
        <a:lstStyle/>
        <a:p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7C4D2B03-62A1-482F-8F0B-4E521C82697B}" cxnId="{0B1965B3-85C8-4747-B473-3A2B03D7AF23}" type="parTrans">
      <dgm:prSet/>
      <dgm:spPr/>
      <dgm:t>
        <a:bodyPr/>
        <a:lstStyle/>
        <a:p>
          <a:endParaRPr lang="zh-CN" altLang="en-US"/>
        </a:p>
      </dgm:t>
    </dgm:pt>
    <dgm:pt modelId="{BE5F75A9-8935-4CA7-AF48-F5A456C750A6}" cxnId="{0B1965B3-85C8-4747-B473-3A2B03D7AF23}" type="sibTrans">
      <dgm:prSet/>
      <dgm:spPr/>
      <dgm:t>
        <a:bodyPr/>
        <a:lstStyle/>
        <a:p>
          <a:endParaRPr lang="zh-CN" altLang="en-US"/>
        </a:p>
      </dgm:t>
    </dgm:pt>
    <dgm:pt modelId="{9985E7C8-582E-44CD-8B17-16EB236B5090}">
      <dgm:prSet phldrT="[文本]"/>
      <dgm:spPr/>
      <dgm:t>
        <a:bodyPr/>
        <a:lstStyle/>
        <a:p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5B798673-840B-4FEF-9FEF-CEC64914A855}" cxnId="{FA120B97-5277-4AB6-9D3C-81476F38F3D8}" type="parTrans">
      <dgm:prSet/>
      <dgm:spPr/>
      <dgm:t>
        <a:bodyPr/>
        <a:lstStyle/>
        <a:p>
          <a:endParaRPr lang="zh-CN" altLang="en-US"/>
        </a:p>
      </dgm:t>
    </dgm:pt>
    <dgm:pt modelId="{983E23AB-198A-446C-AD51-310F9E069BD7}" cxnId="{FA120B97-5277-4AB6-9D3C-81476F38F3D8}" type="sibTrans">
      <dgm:prSet/>
      <dgm:spPr/>
      <dgm:t>
        <a:bodyPr/>
        <a:lstStyle/>
        <a:p>
          <a:endParaRPr lang="zh-CN" altLang="en-US"/>
        </a:p>
      </dgm:t>
    </dgm:pt>
    <dgm:pt modelId="{C6015F95-D7C2-4998-9D0B-BE94652C6EAF}" type="pres">
      <dgm:prSet presAssocID="{BFC6C88B-6FEB-4376-B36D-1442A00B5A8E}" presName="compositeShape" presStyleCnt="0">
        <dgm:presLayoutVars>
          <dgm:chMax val="7"/>
          <dgm:dir/>
          <dgm:resizeHandles val="exact"/>
        </dgm:presLayoutVars>
      </dgm:prSet>
      <dgm:spPr/>
    </dgm:pt>
    <dgm:pt modelId="{65E0E602-D046-4493-B6A5-C688368F4627}" type="pres">
      <dgm:prSet presAssocID="{BFC6C88B-6FEB-4376-B36D-1442A00B5A8E}" presName="wedge1" presStyleLbl="node1" presStyleIdx="0" presStyleCnt="3" custLinFactNeighborX="-6004" custLinFactNeighborY="-10408"/>
      <dgm:spPr/>
      <dgm:t>
        <a:bodyPr/>
        <a:lstStyle/>
        <a:p>
          <a:endParaRPr lang="zh-CN" altLang="en-US"/>
        </a:p>
      </dgm:t>
    </dgm:pt>
    <dgm:pt modelId="{EEA2DE06-A328-430F-B5A9-61FC0E33388E}" type="pres">
      <dgm:prSet presAssocID="{BFC6C88B-6FEB-4376-B36D-1442A00B5A8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D5E3FB-2987-4E37-9D6E-3050FAE30EE9}" type="pres">
      <dgm:prSet presAssocID="{BFC6C88B-6FEB-4376-B36D-1442A00B5A8E}" presName="wedge2" presStyleLbl="node1" presStyleIdx="1" presStyleCnt="3" custLinFactNeighborX="-5068" custLinFactNeighborY="-6793"/>
      <dgm:spPr/>
      <dgm:t>
        <a:bodyPr/>
        <a:lstStyle/>
        <a:p>
          <a:endParaRPr lang="zh-CN" altLang="en-US"/>
        </a:p>
      </dgm:t>
    </dgm:pt>
    <dgm:pt modelId="{01D85C32-5720-4219-8A9D-36CA596C6296}" type="pres">
      <dgm:prSet presAssocID="{BFC6C88B-6FEB-4376-B36D-1442A00B5A8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1ABAA0-3F5A-4830-86D9-64DA6FB70FE7}" type="pres">
      <dgm:prSet presAssocID="{BFC6C88B-6FEB-4376-B36D-1442A00B5A8E}" presName="wedge3" presStyleLbl="node1" presStyleIdx="2" presStyleCnt="3" custLinFactNeighborX="-9287" custLinFactNeighborY="-13111"/>
      <dgm:spPr/>
      <dgm:t>
        <a:bodyPr/>
        <a:lstStyle/>
        <a:p>
          <a:endParaRPr lang="zh-CN" altLang="en-US"/>
        </a:p>
      </dgm:t>
    </dgm:pt>
    <dgm:pt modelId="{C357FDFC-725D-48E5-A1AC-6F86004A2B15}" type="pres">
      <dgm:prSet presAssocID="{BFC6C88B-6FEB-4376-B36D-1442A00B5A8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F0BD707-4E72-4398-8D4C-5E4A10035FDB}" type="presOf" srcId="{9985E7C8-582E-44CD-8B17-16EB236B5090}" destId="{C357FDFC-725D-48E5-A1AC-6F86004A2B15}" srcOrd="1" destOrd="0" presId="urn:microsoft.com/office/officeart/2005/8/layout/chart3"/>
    <dgm:cxn modelId="{FA120B97-5277-4AB6-9D3C-81476F38F3D8}" srcId="{BFC6C88B-6FEB-4376-B36D-1442A00B5A8E}" destId="{9985E7C8-582E-44CD-8B17-16EB236B5090}" srcOrd="2" destOrd="0" parTransId="{5B798673-840B-4FEF-9FEF-CEC64914A855}" sibTransId="{983E23AB-198A-446C-AD51-310F9E069BD7}"/>
    <dgm:cxn modelId="{4EDE3C0D-95AA-48B1-8CD2-B9092741BDD3}" srcId="{BFC6C88B-6FEB-4376-B36D-1442A00B5A8E}" destId="{1E2FE1EE-A1A0-4CF5-A369-C6E11A23C935}" srcOrd="0" destOrd="0" parTransId="{B15C3B7B-926C-45FC-85E9-67FCEC1E3B38}" sibTransId="{FC008CBB-E5DB-414D-962F-DA0B7702DCAB}"/>
    <dgm:cxn modelId="{D7011D7B-F8C3-473A-A3A3-6D2806193C73}" type="presOf" srcId="{9985E7C8-582E-44CD-8B17-16EB236B5090}" destId="{4F1ABAA0-3F5A-4830-86D9-64DA6FB70FE7}" srcOrd="0" destOrd="0" presId="urn:microsoft.com/office/officeart/2005/8/layout/chart3"/>
    <dgm:cxn modelId="{E2CC6664-9679-40B8-8224-D14682E3576F}" type="presOf" srcId="{778B7B44-8187-4660-B20F-2D9445396688}" destId="{2ED5E3FB-2987-4E37-9D6E-3050FAE30EE9}" srcOrd="0" destOrd="0" presId="urn:microsoft.com/office/officeart/2005/8/layout/chart3"/>
    <dgm:cxn modelId="{3CAAD28E-68D7-440C-A73D-7177D440DEDF}" type="presOf" srcId="{1E2FE1EE-A1A0-4CF5-A369-C6E11A23C935}" destId="{65E0E602-D046-4493-B6A5-C688368F4627}" srcOrd="0" destOrd="0" presId="urn:microsoft.com/office/officeart/2005/8/layout/chart3"/>
    <dgm:cxn modelId="{13CCCB6B-5FD4-4C57-9B82-EEB5F0D23DF4}" type="presOf" srcId="{1E2FE1EE-A1A0-4CF5-A369-C6E11A23C935}" destId="{EEA2DE06-A328-430F-B5A9-61FC0E33388E}" srcOrd="1" destOrd="0" presId="urn:microsoft.com/office/officeart/2005/8/layout/chart3"/>
    <dgm:cxn modelId="{498CD565-EAB0-4B4C-9919-C4BC5907C13D}" type="presOf" srcId="{778B7B44-8187-4660-B20F-2D9445396688}" destId="{01D85C32-5720-4219-8A9D-36CA596C6296}" srcOrd="1" destOrd="0" presId="urn:microsoft.com/office/officeart/2005/8/layout/chart3"/>
    <dgm:cxn modelId="{B00FF842-3707-4533-97CA-B73BEDB1E1A4}" type="presOf" srcId="{BFC6C88B-6FEB-4376-B36D-1442A00B5A8E}" destId="{C6015F95-D7C2-4998-9D0B-BE94652C6EAF}" srcOrd="0" destOrd="0" presId="urn:microsoft.com/office/officeart/2005/8/layout/chart3"/>
    <dgm:cxn modelId="{0B1965B3-85C8-4747-B473-3A2B03D7AF23}" srcId="{BFC6C88B-6FEB-4376-B36D-1442A00B5A8E}" destId="{778B7B44-8187-4660-B20F-2D9445396688}" srcOrd="1" destOrd="0" parTransId="{7C4D2B03-62A1-482F-8F0B-4E521C82697B}" sibTransId="{BE5F75A9-8935-4CA7-AF48-F5A456C750A6}"/>
    <dgm:cxn modelId="{9D82A864-43D4-40B2-A198-C22BF7BB7ED5}" type="presParOf" srcId="{C6015F95-D7C2-4998-9D0B-BE94652C6EAF}" destId="{65E0E602-D046-4493-B6A5-C688368F4627}" srcOrd="0" destOrd="0" presId="urn:microsoft.com/office/officeart/2005/8/layout/chart3"/>
    <dgm:cxn modelId="{9EE7F648-CD8A-4538-88F7-423F24027408}" type="presParOf" srcId="{C6015F95-D7C2-4998-9D0B-BE94652C6EAF}" destId="{EEA2DE06-A328-430F-B5A9-61FC0E33388E}" srcOrd="1" destOrd="0" presId="urn:microsoft.com/office/officeart/2005/8/layout/chart3"/>
    <dgm:cxn modelId="{958CB26F-1C01-4AB9-BA9C-99E26C2CADF4}" type="presParOf" srcId="{C6015F95-D7C2-4998-9D0B-BE94652C6EAF}" destId="{2ED5E3FB-2987-4E37-9D6E-3050FAE30EE9}" srcOrd="2" destOrd="0" presId="urn:microsoft.com/office/officeart/2005/8/layout/chart3"/>
    <dgm:cxn modelId="{64F2F630-5037-4C4D-9B4A-31D68D935544}" type="presParOf" srcId="{C6015F95-D7C2-4998-9D0B-BE94652C6EAF}" destId="{01D85C32-5720-4219-8A9D-36CA596C6296}" srcOrd="3" destOrd="0" presId="urn:microsoft.com/office/officeart/2005/8/layout/chart3"/>
    <dgm:cxn modelId="{2A016EC6-E99D-4C0D-9CA7-F6087B584C5C}" type="presParOf" srcId="{C6015F95-D7C2-4998-9D0B-BE94652C6EAF}" destId="{4F1ABAA0-3F5A-4830-86D9-64DA6FB70FE7}" srcOrd="4" destOrd="0" presId="urn:microsoft.com/office/officeart/2005/8/layout/chart3"/>
    <dgm:cxn modelId="{8B9BB1B2-7F61-4595-A68B-A4021B2A9132}" type="presParOf" srcId="{C6015F95-D7C2-4998-9D0B-BE94652C6EAF}" destId="{C357FDFC-725D-48E5-A1AC-6F86004A2B1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207000" cy="5207000"/>
        <a:chOff x="0" y="0"/>
        <a:chExt cx="5207000" cy="5207000"/>
      </a:xfrm>
      <a:scene3d>
        <a:camera prst="perspectiveRelaxed">
          <a:rot lat="19149996" lon="20104178" rev="1577324"/>
        </a:camera>
        <a:lightRig rig="soft" dir="t"/>
        <a:backdrop>
          <a:anchor x="0" y="0" z="-210000"/>
          <a:norm dx="0" dy="0" dz="914400"/>
          <a:up dx="0" dy="914400" dz="0"/>
        </a:backdrop>
      </a:scene3d>
    </dsp:grpSpPr>
    <dsp:sp modelId="{65E0E602-D046-4493-B6A5-C688368F4627}">
      <dsp:nvSpPr>
        <dsp:cNvPr id="3" name="饼形 2"/>
        <dsp:cNvSpPr/>
      </dsp:nvSpPr>
      <dsp:spPr bwMode="white">
        <a:xfrm>
          <a:off x="1424604" y="0"/>
          <a:ext cx="4373880" cy="4373880"/>
        </a:xfrm>
        <a:prstGeom prst="pie">
          <a:avLst>
            <a:gd name="adj1" fmla="val 16200000"/>
            <a:gd name="adj2" fmla="val 1800000"/>
          </a:avLst>
        </a:prstGeom>
        <a:sp3d extrusionH="152250" prstMaterial="matte">
          <a:bevelT w="165100" prst="coolSlant"/>
        </a:sp3d>
      </dsp:spPr>
      <dsp:style>
        <a:lnRef idx="0">
          <a:schemeClr val="lt1"/>
        </a:lnRef>
        <a:fillRef idx="1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424604" y="0"/>
        <a:ext cx="4373880" cy="4373880"/>
      </dsp:txXfrm>
    </dsp:sp>
    <dsp:sp modelId="{2ED5E3FB-2987-4E37-9D6E-3050FAE30EE9}">
      <dsp:nvSpPr>
        <dsp:cNvPr id="4" name="饼形 3"/>
        <dsp:cNvSpPr/>
      </dsp:nvSpPr>
      <dsp:spPr bwMode="white">
        <a:xfrm>
          <a:off x="1240080" y="184530"/>
          <a:ext cx="4373880" cy="4373880"/>
        </a:xfrm>
        <a:prstGeom prst="pie">
          <a:avLst>
            <a:gd name="adj1" fmla="val 1800000"/>
            <a:gd name="adj2" fmla="val 9000000"/>
          </a:avLst>
        </a:prstGeom>
        <a:sp3d extrusionH="152250" prstMaterial="matte">
          <a:bevelT w="165100" prst="coolSlant"/>
        </a:sp3d>
      </dsp:spPr>
      <dsp:style>
        <a:lnRef idx="0">
          <a:schemeClr val="lt1"/>
        </a:lnRef>
        <a:fillRef idx="1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240080" y="184530"/>
        <a:ext cx="4373880" cy="4373880"/>
      </dsp:txXfrm>
    </dsp:sp>
    <dsp:sp modelId="{4F1ABAA0-3F5A-4830-86D9-64DA6FB70FE7}">
      <dsp:nvSpPr>
        <dsp:cNvPr id="5" name="饼形 4"/>
        <dsp:cNvSpPr/>
      </dsp:nvSpPr>
      <dsp:spPr bwMode="white">
        <a:xfrm>
          <a:off x="1055546" y="0"/>
          <a:ext cx="4373880" cy="4373880"/>
        </a:xfrm>
        <a:prstGeom prst="pie">
          <a:avLst>
            <a:gd name="adj1" fmla="val 9000000"/>
            <a:gd name="adj2" fmla="val 16200000"/>
          </a:avLst>
        </a:prstGeom>
        <a:sp3d extrusionH="152250" prstMaterial="matte">
          <a:bevelT w="165100" prst="coolSlant"/>
        </a:sp3d>
      </dsp:spPr>
      <dsp:style>
        <a:lnRef idx="0">
          <a:schemeClr val="lt1"/>
        </a:lnRef>
        <a:fillRef idx="1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055546" y="0"/>
        <a:ext cx="4373880" cy="4373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E429-09BF-4981-AE8E-F574085D90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C23E4-DF46-4FB5-91D8-87D441B68F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7F3CA-0421-4698-A708-24CEB622FC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23B7F-CE1E-47FB-8AD2-1E114B0E52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111" name="Group 15"/>
          <p:cNvGrpSpPr/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/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17"/>
            <p:cNvSpPr/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Freeform 18"/>
            <p:cNvSpPr/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Freeform 19"/>
            <p:cNvSpPr/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Freeform 20"/>
            <p:cNvSpPr/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" name="Freeform 21"/>
            <p:cNvSpPr/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" name="Freeform 22"/>
            <p:cNvSpPr/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Freeform 23"/>
            <p:cNvSpPr/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" name="Freeform 24"/>
            <p:cNvSpPr/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" name="Freeform 25"/>
            <p:cNvSpPr/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Freeform 26"/>
            <p:cNvSpPr/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" name="Freeform 27"/>
            <p:cNvSpPr/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" name="Freeform 28"/>
            <p:cNvSpPr/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" name="Freeform 29"/>
            <p:cNvSpPr/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30"/>
            <p:cNvSpPr/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31"/>
            <p:cNvSpPr/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32"/>
            <p:cNvSpPr/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Freeform 33"/>
            <p:cNvSpPr/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0" name="Freeform 34"/>
            <p:cNvSpPr/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Freeform 35"/>
            <p:cNvSpPr/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2" name="Freeform 36"/>
            <p:cNvSpPr/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3" name="Freeform 37"/>
            <p:cNvSpPr/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4" name="Freeform 38"/>
            <p:cNvSpPr/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" name="Freeform 39"/>
            <p:cNvSpPr/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Freeform 40"/>
            <p:cNvSpPr/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Freeform 41"/>
            <p:cNvSpPr/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Freeform 42"/>
            <p:cNvSpPr/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Freeform 43"/>
            <p:cNvSpPr/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Freeform 44"/>
            <p:cNvSpPr/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Freeform 45"/>
            <p:cNvSpPr/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Freeform 46"/>
            <p:cNvSpPr/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3" name="Freeform 47"/>
            <p:cNvSpPr/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Freeform 48"/>
            <p:cNvSpPr/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5" name="Freeform 49"/>
            <p:cNvSpPr/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Freeform 50"/>
            <p:cNvSpPr/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FEFEFE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7" name="Freeform 51"/>
            <p:cNvSpPr/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8" name="Freeform 52"/>
            <p:cNvSpPr/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9" name="Freeform 53"/>
            <p:cNvSpPr/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0" name="Freeform 54"/>
            <p:cNvSpPr/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1" name="Freeform 55"/>
            <p:cNvSpPr/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2" name="Freeform 56"/>
            <p:cNvSpPr/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3" name="Freeform 57"/>
            <p:cNvSpPr/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4" name="Freeform 58"/>
            <p:cNvSpPr/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5" name="Freeform 59"/>
            <p:cNvSpPr/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6" name="Freeform 60"/>
            <p:cNvSpPr/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7" name="Freeform 61"/>
            <p:cNvSpPr/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8" name="Freeform 62"/>
            <p:cNvSpPr/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9" name="Freeform 63"/>
            <p:cNvSpPr/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0" name="Freeform 64"/>
            <p:cNvSpPr/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1" name="Freeform 65"/>
            <p:cNvSpPr/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2" name="Freeform 66"/>
            <p:cNvSpPr/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3" name="Freeform 67"/>
            <p:cNvSpPr/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4" name="Freeform 68"/>
            <p:cNvSpPr/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5" name="Freeform 69"/>
            <p:cNvSpPr/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6" name="Freeform 70"/>
            <p:cNvSpPr/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7" name="Freeform 71"/>
            <p:cNvSpPr/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8" name="Freeform 72"/>
            <p:cNvSpPr/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9" name="Freeform 73"/>
            <p:cNvSpPr/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0" name="Freeform 74"/>
            <p:cNvSpPr/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1" name="Freeform 75"/>
            <p:cNvSpPr/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2" name="Freeform 76"/>
            <p:cNvSpPr/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3" name="Freeform 77"/>
            <p:cNvSpPr/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4" name="Freeform 78"/>
            <p:cNvSpPr/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5" name="Freeform 79"/>
            <p:cNvSpPr/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6" name="Freeform 80"/>
            <p:cNvSpPr/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7" name="Freeform 81"/>
            <p:cNvSpPr/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8" name="Freeform 82"/>
            <p:cNvSpPr/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9" name="Freeform 83"/>
            <p:cNvSpPr/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0" name="Freeform 84"/>
            <p:cNvSpPr/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1" name="Freeform 85"/>
            <p:cNvSpPr/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2" name="Freeform 86"/>
            <p:cNvSpPr/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3" name="Freeform 87"/>
            <p:cNvSpPr/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4" name="Freeform 88"/>
            <p:cNvSpPr/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5" name="Freeform 89"/>
            <p:cNvSpPr/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6" name="Freeform 90"/>
            <p:cNvSpPr/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7" name="Freeform 91"/>
            <p:cNvSpPr/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" name="Freeform 92"/>
            <p:cNvSpPr/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9" name="Freeform 93"/>
            <p:cNvSpPr/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0" name="Freeform 94"/>
            <p:cNvSpPr/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1" name="Freeform 95"/>
            <p:cNvSpPr/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2" name="Freeform 96"/>
            <p:cNvSpPr/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3" name="Freeform 97"/>
            <p:cNvSpPr/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4" name="Freeform 98"/>
            <p:cNvSpPr/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5" name="Freeform 99"/>
            <p:cNvSpPr/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6" name="Freeform 100"/>
            <p:cNvSpPr/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7" name="Freeform 101"/>
            <p:cNvSpPr/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" name="Freeform 102"/>
            <p:cNvSpPr/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" name="Freeform 103"/>
            <p:cNvSpPr/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" name="Freeform 104"/>
            <p:cNvSpPr/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" name="Freeform 105"/>
            <p:cNvSpPr/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" name="Freeform 106"/>
            <p:cNvSpPr/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3" name="Freeform 107"/>
            <p:cNvSpPr/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" name="Freeform 108"/>
            <p:cNvSpPr/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" name="Freeform 109"/>
            <p:cNvSpPr/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" name="Freeform 110"/>
            <p:cNvSpPr/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" name="Freeform 111"/>
            <p:cNvSpPr/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" name="Freeform 112"/>
            <p:cNvSpPr/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" name="Freeform 113"/>
            <p:cNvSpPr/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" name="Freeform 114"/>
            <p:cNvSpPr/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" name="Freeform 115"/>
            <p:cNvSpPr/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" name="Freeform 116"/>
            <p:cNvSpPr/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" name="Freeform 117"/>
            <p:cNvSpPr/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" name="Freeform 118"/>
            <p:cNvSpPr/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" name="Freeform 119"/>
            <p:cNvSpPr/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" name="Freeform 120"/>
            <p:cNvSpPr/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" name="Freeform 121"/>
            <p:cNvSpPr/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" name="Freeform 122"/>
            <p:cNvSpPr/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" name="Freeform 123"/>
            <p:cNvSpPr/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zh-CN"/>
              <a:t>www.themegallery.com</a:t>
            </a:r>
            <a:endParaRPr lang="en-US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C30736C7-4957-4B53-8A97-2F0092AA99DA}" type="slidenum">
              <a:rPr lang="en-US" altLang="zh-CN"/>
            </a:fld>
            <a:endParaRPr lang="en-US" altLang="zh-CN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2000" b="1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LOGO</a:t>
            </a:r>
            <a:endParaRPr lang="en-US" altLang="zh-CN" sz="2000" b="1">
              <a:solidFill>
                <a:srgbClr val="0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23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4D454-6F02-494C-BAE1-CBAA0A4E74A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5612D-A4C5-4478-A614-9663C1A00D9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C91909C-BE6C-4FD7-9DB6-01E51DD714F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6B3-7E97-450F-8F68-D992986729D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382B2-1E49-4C52-9670-A72715DD687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DCF20-9EE2-4602-9943-E51ECD1894C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278F-96C4-45B8-85B7-825406BEAB2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99570-F080-4B1E-9032-73A64052308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E6368-1309-4D06-AFA5-F710EC60507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F5E2-9C48-490B-B664-4E2BAC67D1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71ABB-9F9C-4D93-8D4D-4D351067F51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10.png"/><Relationship Id="rId21" Type="http://schemas.openxmlformats.org/officeDocument/2006/relationships/image" Target="../media/image9.png"/><Relationship Id="rId20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7.pn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fld id="{043C1C4A-1D82-4C44-86F0-59FB19090D19}" type="slidenum">
              <a:rPr lang="en-US" altLang="zh-CN"/>
            </a:fld>
            <a:endParaRPr lang="en-US" altLang="zh-CN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b_1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../&#21916;&#23572;&#32654;%20&#20080;&#23478;.pdf" TargetMode="External"/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公司标识标准中英文全称横式标准组合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16632"/>
            <a:ext cx="2844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2254784" y="5331874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信保具体操作流程及理赔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gray">
          <a:xfrm>
            <a:off x="2606991" y="4349557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如何利用信用保险发展业务</a:t>
            </a:r>
            <a:endParaRPr lang="zh-CN" altLang="en-US" b="1" u="sng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2662622" y="3378992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近些年国际形势与国别风险点析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225" name="Group 9"/>
          <p:cNvGrpSpPr/>
          <p:nvPr/>
        </p:nvGrpSpPr>
        <p:grpSpPr bwMode="auto">
          <a:xfrm>
            <a:off x="2124678" y="3473555"/>
            <a:ext cx="381000" cy="381000"/>
            <a:chOff x="2078" y="1680"/>
            <a:chExt cx="1615" cy="1615"/>
          </a:xfrm>
        </p:grpSpPr>
        <p:sp>
          <p:nvSpPr>
            <p:cNvPr id="925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9227" name="Group 23"/>
          <p:cNvGrpSpPr/>
          <p:nvPr/>
        </p:nvGrpSpPr>
        <p:grpSpPr bwMode="auto">
          <a:xfrm>
            <a:off x="2064284" y="4449697"/>
            <a:ext cx="381000" cy="381000"/>
            <a:chOff x="2078" y="1680"/>
            <a:chExt cx="1615" cy="1615"/>
          </a:xfrm>
        </p:grpSpPr>
        <p:sp>
          <p:nvSpPr>
            <p:cNvPr id="9245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46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9229" name="Group 37"/>
          <p:cNvGrpSpPr/>
          <p:nvPr/>
        </p:nvGrpSpPr>
        <p:grpSpPr bwMode="auto">
          <a:xfrm>
            <a:off x="1733818" y="5395374"/>
            <a:ext cx="355600" cy="381000"/>
            <a:chOff x="2078" y="1680"/>
            <a:chExt cx="1615" cy="1615"/>
          </a:xfrm>
        </p:grpSpPr>
        <p:sp>
          <p:nvSpPr>
            <p:cNvPr id="9233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34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9236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9238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9231" name="Picture 45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267200"/>
            <a:ext cx="189706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400"/>
            <a:ext cx="8785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53665" y="67223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目录</a:t>
            </a:r>
            <a:endParaRPr lang="zh-CN" altLang="en-US" sz="4400" dirty="0"/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black">
          <a:xfrm>
            <a:off x="63273" y="3551575"/>
            <a:ext cx="1673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80808"/>
                </a:solidFill>
                <a:latin typeface="Comic Sans MS" panose="030F0702030302020204" pitchFamily="66" charset="0"/>
              </a:rPr>
              <a:t>Content</a:t>
            </a:r>
            <a:endParaRPr lang="en-US" altLang="zh-CN" sz="28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gray">
          <a:xfrm>
            <a:off x="2314842" y="2370414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中国信保与出口信用保险简介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Group 23"/>
          <p:cNvGrpSpPr/>
          <p:nvPr/>
        </p:nvGrpSpPr>
        <p:grpSpPr bwMode="auto">
          <a:xfrm>
            <a:off x="1708418" y="2444964"/>
            <a:ext cx="381000" cy="381000"/>
            <a:chOff x="2078" y="1680"/>
            <a:chExt cx="1615" cy="1615"/>
          </a:xfrm>
        </p:grpSpPr>
        <p:sp>
          <p:nvSpPr>
            <p:cNvPr id="4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6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ea"/>
              <a:buAutoNum type="ea1JpnChsDbPeriod"/>
              <a:defRPr/>
            </a:pP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9220" indent="0">
              <a:buNone/>
              <a:defRPr/>
            </a:pP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680720" indent="-571500">
              <a:buFont typeface="+mj-ea"/>
              <a:buAutoNum type="ea1JpnChsDbPeriod"/>
              <a:defRPr/>
            </a:pPr>
            <a:r>
              <a:rPr lang="zh-CN" altLang="en-US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资</a:t>
            </a:r>
            <a:r>
              <a:rPr lang="zh-CN" altLang="en-US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信</a:t>
            </a:r>
            <a:r>
              <a:rPr lang="zh-CN" altLang="en-US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调查</a:t>
            </a:r>
            <a:r>
              <a:rPr lang="en-US" altLang="zh-CN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甄别买家</a:t>
            </a:r>
            <a:endParaRPr lang="en-US" altLang="zh-CN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680720" indent="-571500">
              <a:buFont typeface="+mj-ea"/>
              <a:buAutoNum type="ea1JpnChsDbPeriod"/>
              <a:defRPr/>
            </a:pP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680720" indent="-571500">
              <a:buFont typeface="+mj-ea"/>
              <a:buAutoNum type="ea1JpnChsDbPeriod"/>
              <a:defRPr/>
            </a:pP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灵活结算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提升竞争力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57175" y="528044"/>
            <a:ext cx="8029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</a:t>
            </a:r>
            <a:r>
              <a:rPr lang="zh-CN" altLang="en-US" sz="4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利用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信用</a:t>
            </a:r>
            <a:r>
              <a:rPr lang="zh-CN" altLang="en-US" sz="4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保险规范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和发展业务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8313" y="476250"/>
            <a:ext cx="7559675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全方面获取信息</a:t>
            </a:r>
            <a:endParaRPr lang="zh-CN" altLang="en-US" sz="37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1680" y="170080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名片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网站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客人口头介绍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同业的介绍打听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上门拜访客人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600" y="1484784"/>
            <a:ext cx="7004458" cy="4311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 descr="公司标识标准中英文全称横式标准组合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2825"/>
            <a:ext cx="28432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827088" y="1773238"/>
            <a:ext cx="77041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zh-CN" altLang="en-US" sz="1600" b="1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68313" y="476250"/>
            <a:ext cx="7559675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7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借助信保渠道：买家资信报告</a:t>
            </a:r>
            <a:endParaRPr lang="zh-CN" altLang="en-US" sz="37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997200"/>
            <a:ext cx="7040563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5"/>
          <p:cNvSpPr>
            <a:spLocks noChangeArrowheads="1"/>
          </p:cNvSpPr>
          <p:nvPr/>
        </p:nvSpPr>
        <p:spPr bwMode="auto">
          <a:xfrm>
            <a:off x="876300" y="1484313"/>
            <a:ext cx="76708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庞大的数据库：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拥有超过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300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万家海外买方资信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情况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            买方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承保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记录：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是否存在不良记录</a:t>
            </a:r>
            <a:r>
              <a:rPr lang="zh-CN" altLang="en-US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en-US" altLang="zh-CN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广泛的渠道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源：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覆盖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180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多个国家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70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多家海外渠道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专业风险分析：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从国家、行业、资信、承保记录等独立分析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63887" y="5733162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买家资信报告 模板</a:t>
            </a:r>
            <a:endParaRPr lang="zh-CN" altLang="en-US" sz="2000" b="1" dirty="0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97415" y="175611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调查的顾虑？</a:t>
            </a:r>
            <a:endParaRPr lang="en-US" altLang="zh-CN" sz="24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请转变思路！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ea"/>
              <a:buAutoNum type="ea1JpnChsDbPeriod"/>
              <a:defRPr/>
            </a:pP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9220" indent="0">
              <a:buNone/>
              <a:defRPr/>
            </a:pP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680720" indent="-571500">
              <a:buFont typeface="+mj-ea"/>
              <a:buAutoNum type="ea1JpnChsDbPeriod"/>
              <a:defRPr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买家资信调查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680720" indent="-571500">
              <a:buFont typeface="+mj-ea"/>
              <a:buAutoNum type="ea1JpnChsDbPeriod"/>
              <a:defRPr/>
            </a:pP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680720" indent="-571500">
              <a:buFont typeface="+mj-ea"/>
              <a:buAutoNum type="ea1JpnChsDbPeriod"/>
              <a:defRPr/>
            </a:pPr>
            <a:r>
              <a:rPr lang="zh-CN" altLang="zh-CN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灵活</a:t>
            </a:r>
            <a:r>
              <a:rPr lang="zh-CN" altLang="zh-CN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结算</a:t>
            </a:r>
            <a:r>
              <a:rPr lang="en-US" altLang="zh-CN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zh-CN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提升竞争力</a:t>
            </a:r>
            <a:endParaRPr lang="zh-CN" altLang="en-US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57175" y="528044"/>
            <a:ext cx="8029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</a:t>
            </a:r>
            <a:r>
              <a:rPr lang="zh-CN" altLang="en-US" sz="4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利用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信用</a:t>
            </a:r>
            <a:r>
              <a:rPr lang="zh-CN" altLang="en-US" sz="4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保险规范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和发展业务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250280" y="2304812"/>
            <a:ext cx="4284663" cy="2475971"/>
            <a:chOff x="0" y="-1"/>
            <a:chExt cx="3987" cy="2339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483" y="150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 rot="20601702">
              <a:off x="26" y="17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 rot="20601702">
              <a:off x="62" y="7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2791BB">
                    <a:gamma/>
                    <a:shade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Arc 6"/>
            <p:cNvSpPr/>
            <p:nvPr/>
          </p:nvSpPr>
          <p:spPr bwMode="auto">
            <a:xfrm rot="20601702">
              <a:off x="1831" y="-1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Arc 7"/>
            <p:cNvSpPr/>
            <p:nvPr/>
          </p:nvSpPr>
          <p:spPr bwMode="auto">
            <a:xfrm rot="20601703" flipH="1">
              <a:off x="216" y="118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Arc 8"/>
            <p:cNvSpPr/>
            <p:nvPr/>
          </p:nvSpPr>
          <p:spPr bwMode="auto">
            <a:xfrm rot="20601702">
              <a:off x="851" y="2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" name="Arc 9"/>
            <p:cNvSpPr/>
            <p:nvPr/>
          </p:nvSpPr>
          <p:spPr bwMode="auto">
            <a:xfrm rot="20601703" flipH="1">
              <a:off x="0" y="40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未知"/>
            <p:cNvSpPr/>
            <p:nvPr/>
          </p:nvSpPr>
          <p:spPr bwMode="auto">
            <a:xfrm>
              <a:off x="2578" y="972"/>
              <a:ext cx="1105" cy="1120"/>
            </a:xfrm>
            <a:custGeom>
              <a:avLst/>
              <a:gdLst>
                <a:gd name="T0" fmla="*/ 9 w 1105"/>
                <a:gd name="T1" fmla="*/ 888 h 1120"/>
                <a:gd name="T2" fmla="*/ 1105 w 1105"/>
                <a:gd name="T3" fmla="*/ 0 h 1120"/>
                <a:gd name="T4" fmla="*/ 1081 w 1105"/>
                <a:gd name="T5" fmla="*/ 256 h 1120"/>
                <a:gd name="T6" fmla="*/ 705 w 1105"/>
                <a:gd name="T7" fmla="*/ 704 h 1120"/>
                <a:gd name="T8" fmla="*/ 17 w 1105"/>
                <a:gd name="T9" fmla="*/ 1120 h 1120"/>
                <a:gd name="T10" fmla="*/ 9 w 1105"/>
                <a:gd name="T11" fmla="*/ 88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1" name="Arc 11"/>
            <p:cNvSpPr/>
            <p:nvPr/>
          </p:nvSpPr>
          <p:spPr bwMode="auto">
            <a:xfrm rot="20539204">
              <a:off x="1976" y="587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未知"/>
            <p:cNvSpPr/>
            <p:nvPr/>
          </p:nvSpPr>
          <p:spPr bwMode="auto">
            <a:xfrm>
              <a:off x="1955" y="1186"/>
              <a:ext cx="648" cy="928"/>
            </a:xfrm>
            <a:custGeom>
              <a:avLst/>
              <a:gdLst>
                <a:gd name="T0" fmla="*/ 648 w 648"/>
                <a:gd name="T1" fmla="*/ 632 h 928"/>
                <a:gd name="T2" fmla="*/ 648 w 648"/>
                <a:gd name="T3" fmla="*/ 928 h 928"/>
                <a:gd name="T4" fmla="*/ 0 w 648"/>
                <a:gd name="T5" fmla="*/ 64 h 928"/>
                <a:gd name="T6" fmla="*/ 96 w 648"/>
                <a:gd name="T7" fmla="*/ 0 h 928"/>
                <a:gd name="T8" fmla="*/ 648 w 648"/>
                <a:gd name="T9" fmla="*/ 63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 rot="20601702">
              <a:off x="982" y="52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17" y="970"/>
              <a:ext cx="17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zh-CN" altLang="en-US" sz="1600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728" y="156"/>
              <a:ext cx="17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zh-CN" altLang="en-US" sz="1600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878" y="336"/>
              <a:ext cx="41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1600" b="1" dirty="0">
                  <a:solidFill>
                    <a:srgbClr val="FFFF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</a:t>
              </a:r>
              <a:r>
                <a:rPr lang="zh-CN" altLang="en-US" sz="1600" b="1" dirty="0" smtClean="0">
                  <a:solidFill>
                    <a:srgbClr val="FFFF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</a:t>
              </a:r>
              <a:endParaRPr lang="zh-CN" altLang="en-US" sz="1600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675" y="1164"/>
              <a:ext cx="17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zh-CN" altLang="en-US" sz="1600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284" y="1596"/>
              <a:ext cx="17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zh-CN" altLang="en-US" sz="1600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1904" y="1322"/>
              <a:ext cx="544" cy="680"/>
            </a:xfrm>
            <a:custGeom>
              <a:avLst/>
              <a:gdLst>
                <a:gd name="T0" fmla="*/ 0 w 544"/>
                <a:gd name="T1" fmla="*/ 16 h 680"/>
                <a:gd name="T2" fmla="*/ 256 w 544"/>
                <a:gd name="T3" fmla="*/ 528 h 680"/>
                <a:gd name="T4" fmla="*/ 264 w 544"/>
                <a:gd name="T5" fmla="*/ 680 h 680"/>
                <a:gd name="T6" fmla="*/ 448 w 544"/>
                <a:gd name="T7" fmla="*/ 624 h 680"/>
                <a:gd name="T8" fmla="*/ 544 w 544"/>
                <a:gd name="T9" fmla="*/ 576 h 680"/>
                <a:gd name="T10" fmla="*/ 112 w 544"/>
                <a:gd name="T11" fmla="*/ 0 h 680"/>
                <a:gd name="T12" fmla="*/ 0 w 544"/>
                <a:gd name="T13" fmla="*/ 1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 rot="20601702">
              <a:off x="1046" y="679"/>
              <a:ext cx="1629" cy="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23850" y="476250"/>
            <a:ext cx="7199313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7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产品市场竞争力分析</a:t>
            </a:r>
            <a:endParaRPr lang="zh-CN" altLang="en-US" sz="37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1674253" y="2602496"/>
            <a:ext cx="764375" cy="685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42834" y="1967475"/>
            <a:ext cx="1583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国内企业弱项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（贴牌）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6028117" y="2437518"/>
            <a:ext cx="885406" cy="261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7100446" y="1977008"/>
            <a:ext cx="1210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海外销售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售后服务较难体现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8" name="直接箭头连接符 37"/>
          <p:cNvCxnSpPr>
            <a:stCxn id="15" idx="0"/>
          </p:cNvCxnSpPr>
          <p:nvPr/>
        </p:nvCxnSpPr>
        <p:spPr>
          <a:xfrm flipV="1">
            <a:off x="4199711" y="1960750"/>
            <a:ext cx="96719" cy="510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3168606" y="1559338"/>
            <a:ext cx="2484772" cy="38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企业间质量差异有限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 flipH="1">
            <a:off x="3135799" y="4258234"/>
            <a:ext cx="555361" cy="69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964789" y="4933602"/>
            <a:ext cx="210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价格不断降低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利润空间压缩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5294182" y="3927295"/>
            <a:ext cx="593785" cy="5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5822704" y="4537891"/>
            <a:ext cx="1447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尚可控制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 rot="18680470">
            <a:off x="2257236" y="3190067"/>
            <a:ext cx="135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品牌</a:t>
            </a:r>
            <a:r>
              <a:rPr lang="en-US" altLang="zh-CN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b="1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声誉</a:t>
            </a:r>
            <a:endParaRPr lang="zh-CN" altLang="en-US" b="1" dirty="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 rot="20971953">
            <a:off x="4722616" y="3502554"/>
            <a:ext cx="11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结算方式  </a:t>
            </a:r>
            <a:endParaRPr lang="zh-CN" altLang="en-US" b="1" dirty="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339825" y="3894534"/>
            <a:ext cx="1019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价  </a:t>
            </a:r>
            <a:r>
              <a:rPr lang="zh-CN" altLang="en-US" sz="2000" b="1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格</a:t>
            </a:r>
            <a:endParaRPr lang="zh-CN" altLang="en-US" sz="2000" b="1" dirty="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 rot="21132644">
            <a:off x="3702225" y="2423379"/>
            <a:ext cx="1085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质   </a:t>
            </a:r>
            <a:r>
              <a:rPr lang="zh-CN" altLang="en-US" sz="2000" b="1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量</a:t>
            </a:r>
            <a:endParaRPr lang="zh-CN" altLang="en-US" sz="2000" b="1" dirty="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 rot="1880323">
            <a:off x="5076193" y="2605329"/>
            <a:ext cx="864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服  务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1" grpId="0"/>
      <p:bldP spid="39" grpId="0"/>
      <p:bldP spid="4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81012"/>
            <a:ext cx="8229600" cy="868363"/>
          </a:xfrm>
        </p:spPr>
        <p:txBody>
          <a:bodyPr/>
          <a:lstStyle/>
          <a:p>
            <a:pPr algn="l"/>
            <a:r>
              <a:rPr lang="zh-CN" altLang="en-US" sz="3600" i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灵活</a:t>
            </a:r>
            <a:r>
              <a:rPr lang="zh-CN" altLang="en-US" sz="3600" i="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结算，提升竞争力</a:t>
            </a:r>
            <a:endParaRPr lang="zh-CN" altLang="en-US" sz="3600" i="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05" y="1917065"/>
            <a:ext cx="7272655" cy="4051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以开放和竞争为特征的市场经济必然导致买方市场普遍形成。而商品过剩、产品同质化、竞争激烈、利润微薄，导致竞争的手段从质量、价格和服务，将逐步过渡到交易方式。赊销成为买方市场的主要特征</a:t>
            </a: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目前</a:t>
            </a: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发达国家之间交易往往采用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信用方式</a:t>
            </a: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进行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欧美市场对赊销的要求相对强烈。</a:t>
            </a:r>
            <a:endParaRPr lang="zh-CN" altLang="en-US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77812" y="427037"/>
            <a:ext cx="8229600" cy="8683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为什么结算方式成为有利竞争？</a:t>
            </a:r>
            <a:endParaRPr lang="zh-CN" altLang="en-US" sz="3200" i="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6805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11560" y="1628800"/>
            <a:ext cx="770485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举例一：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俄罗斯巴西印度等国家一般企业贷款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利率：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12%—20%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年息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许多新兴国家相应贷款利率较高，考虑融资利息，赊销的贸易成本远比信用证、预付款、见提单复印件付款等结算方式低得多。对于这些国家，买家会相当倾向于支持赊销的供应商，甚至愿意承担相应的利息。</a:t>
            </a:r>
            <a:endParaRPr lang="en-US" altLang="zh-CN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举例二：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批发商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：财力有限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，资质有限，缺乏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资金实力铺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货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对于经销商，更倾向于销售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支持铺货的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产品，销售成本低；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现货产品更具有竞争力，也便于实施促销等营销策略；</a:t>
            </a:r>
            <a:endParaRPr lang="en-US" altLang="zh-CN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赊销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能够对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销售能起到一定的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推动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作用</a:t>
            </a:r>
            <a:endParaRPr lang="en-US" altLang="zh-CN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12160" y="364502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实现双赢</a:t>
            </a:r>
            <a:endParaRPr lang="zh-CN" altLang="en-US" sz="2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47664" y="163606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存在利息差</a:t>
            </a:r>
            <a:endParaRPr lang="zh-CN" altLang="en-US" sz="2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2632" y="3903429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支持发展客户</a:t>
            </a:r>
            <a:endParaRPr lang="zh-CN" altLang="en-US" sz="2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8447" y="488751"/>
            <a:ext cx="8229600" cy="8683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基准利率较高国家</a:t>
            </a:r>
            <a:endParaRPr lang="en-US" altLang="zh-CN" sz="3200" i="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5" y="1052830"/>
            <a:ext cx="5769610" cy="49663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88795" y="6096635"/>
            <a:ext cx="52076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https://tradingeconomics.com/country-list/interest-rate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 descr="公司标识标准中英文全称横式标准组合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2825"/>
            <a:ext cx="28432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827088" y="1773238"/>
            <a:ext cx="77041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zh-CN" altLang="en-US" sz="1600" b="1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55576" y="498624"/>
            <a:ext cx="7559675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7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信保的风险容忍度</a:t>
            </a:r>
            <a:endParaRPr lang="zh-CN" altLang="en-US" sz="37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608" y="1988840"/>
            <a:ext cx="67687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作为中间人，大幅降低了买卖双方的信任成本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、资信调查，筛选资信情况差的国外买家；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  <a:sym typeface="楷体" panose="02010609060101010101" pitchFamily="49" charset="-122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楷体" panose="02010609060101010101" pitchFamily="49" charset="-122"/>
              </a:rPr>
              <a:t>2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楷体" panose="02010609060101010101" pitchFamily="49" charset="-122"/>
              </a:rPr>
              <a:t>、名单管理制度（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中国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供应商联盟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体系）；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3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、全球范围内的追偿渠道，持续追讨；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楷体" panose="02010609060101010101" pitchFamily="49" charset="-122"/>
              </a:rPr>
              <a:t>4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楷体" panose="02010609060101010101" pitchFamily="49" charset="-122"/>
              </a:rPr>
              <a:t>、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不以盈利为目的，资金有财政部兜底；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2254784" y="5331874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信保具体操作流程及理赔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gray">
          <a:xfrm>
            <a:off x="2606991" y="4349557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如何利用信用保险发展业务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2662622" y="3378992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近些年国际形势与国别风险点析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225" name="Group 9"/>
          <p:cNvGrpSpPr/>
          <p:nvPr/>
        </p:nvGrpSpPr>
        <p:grpSpPr bwMode="auto">
          <a:xfrm>
            <a:off x="2124678" y="3473555"/>
            <a:ext cx="381000" cy="381000"/>
            <a:chOff x="2078" y="1680"/>
            <a:chExt cx="1615" cy="1615"/>
          </a:xfrm>
        </p:grpSpPr>
        <p:sp>
          <p:nvSpPr>
            <p:cNvPr id="925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9227" name="Group 23"/>
          <p:cNvGrpSpPr/>
          <p:nvPr/>
        </p:nvGrpSpPr>
        <p:grpSpPr bwMode="auto">
          <a:xfrm>
            <a:off x="2064284" y="4449697"/>
            <a:ext cx="381000" cy="381000"/>
            <a:chOff x="2078" y="1680"/>
            <a:chExt cx="1615" cy="1615"/>
          </a:xfrm>
        </p:grpSpPr>
        <p:sp>
          <p:nvSpPr>
            <p:cNvPr id="9245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46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9229" name="Group 37"/>
          <p:cNvGrpSpPr/>
          <p:nvPr/>
        </p:nvGrpSpPr>
        <p:grpSpPr bwMode="auto">
          <a:xfrm>
            <a:off x="1733818" y="5395374"/>
            <a:ext cx="355600" cy="381000"/>
            <a:chOff x="2078" y="1680"/>
            <a:chExt cx="1615" cy="1615"/>
          </a:xfrm>
        </p:grpSpPr>
        <p:sp>
          <p:nvSpPr>
            <p:cNvPr id="9233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34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9236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9238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9231" name="Picture 45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267200"/>
            <a:ext cx="189706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400"/>
            <a:ext cx="8785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53665" y="67223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目录</a:t>
            </a:r>
            <a:endParaRPr lang="zh-CN" altLang="en-US" sz="4400" dirty="0"/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black">
          <a:xfrm>
            <a:off x="63273" y="3551575"/>
            <a:ext cx="1673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80808"/>
                </a:solidFill>
                <a:latin typeface="Comic Sans MS" panose="030F0702030302020204" pitchFamily="66" charset="0"/>
              </a:rPr>
              <a:t>Content</a:t>
            </a:r>
            <a:endParaRPr lang="en-US" altLang="zh-CN" sz="28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gray">
          <a:xfrm>
            <a:off x="2314842" y="2370414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中国信保与出口信用保险简介</a:t>
            </a:r>
            <a:endParaRPr lang="zh-CN" altLang="en-US" b="1" u="sng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Group 23"/>
          <p:cNvGrpSpPr/>
          <p:nvPr/>
        </p:nvGrpSpPr>
        <p:grpSpPr bwMode="auto">
          <a:xfrm>
            <a:off x="1708418" y="2444964"/>
            <a:ext cx="381000" cy="381000"/>
            <a:chOff x="2078" y="1680"/>
            <a:chExt cx="1615" cy="1615"/>
          </a:xfrm>
        </p:grpSpPr>
        <p:sp>
          <p:nvSpPr>
            <p:cNvPr id="4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6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331640" y="1268858"/>
            <a:ext cx="7129462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当今国际贸易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结算趋势：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预付款→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信用证→见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提单复印件付款→赊销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更加依赖于买家信用，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一定程度上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风险放大</a:t>
            </a:r>
            <a:endParaRPr lang="en-US" altLang="zh-CN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然而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保守的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贸易结算方式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市场竞争力受限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23850" y="476250"/>
            <a:ext cx="71993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权衡竞争力与风险</a:t>
            </a:r>
            <a:endParaRPr lang="zh-CN" altLang="en-US" sz="36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2254784" y="5331874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信保具体操作流程及理赔</a:t>
            </a:r>
            <a:endParaRPr lang="zh-CN" altLang="en-US" b="1" u="sng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gray">
          <a:xfrm>
            <a:off x="2606991" y="4349557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如何利用信用保险发展业务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2662622" y="3378992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近些年国际形势与国别风险点析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225" name="Group 9"/>
          <p:cNvGrpSpPr/>
          <p:nvPr/>
        </p:nvGrpSpPr>
        <p:grpSpPr bwMode="auto">
          <a:xfrm>
            <a:off x="2124678" y="3473555"/>
            <a:ext cx="381000" cy="381000"/>
            <a:chOff x="2078" y="1680"/>
            <a:chExt cx="1615" cy="1615"/>
          </a:xfrm>
        </p:grpSpPr>
        <p:sp>
          <p:nvSpPr>
            <p:cNvPr id="925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9227" name="Group 23"/>
          <p:cNvGrpSpPr/>
          <p:nvPr/>
        </p:nvGrpSpPr>
        <p:grpSpPr bwMode="auto">
          <a:xfrm>
            <a:off x="2064284" y="4449697"/>
            <a:ext cx="381000" cy="381000"/>
            <a:chOff x="2078" y="1680"/>
            <a:chExt cx="1615" cy="1615"/>
          </a:xfrm>
        </p:grpSpPr>
        <p:sp>
          <p:nvSpPr>
            <p:cNvPr id="9245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46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9229" name="Group 37"/>
          <p:cNvGrpSpPr/>
          <p:nvPr/>
        </p:nvGrpSpPr>
        <p:grpSpPr bwMode="auto">
          <a:xfrm>
            <a:off x="1733818" y="5395374"/>
            <a:ext cx="355600" cy="381000"/>
            <a:chOff x="2078" y="1680"/>
            <a:chExt cx="1615" cy="1615"/>
          </a:xfrm>
        </p:grpSpPr>
        <p:sp>
          <p:nvSpPr>
            <p:cNvPr id="9233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34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9236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9238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9231" name="Picture 45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267200"/>
            <a:ext cx="189706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400"/>
            <a:ext cx="8785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53665" y="67223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目录</a:t>
            </a:r>
            <a:endParaRPr lang="zh-CN" altLang="en-US" sz="4400" dirty="0"/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black">
          <a:xfrm>
            <a:off x="63273" y="3551575"/>
            <a:ext cx="1673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80808"/>
                </a:solidFill>
                <a:latin typeface="Comic Sans MS" panose="030F0702030302020204" pitchFamily="66" charset="0"/>
              </a:rPr>
              <a:t>Content</a:t>
            </a:r>
            <a:endParaRPr lang="en-US" altLang="zh-CN" sz="28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gray">
          <a:xfrm>
            <a:off x="2314842" y="2370414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中国信保与出口信用保险简介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Group 23"/>
          <p:cNvGrpSpPr/>
          <p:nvPr/>
        </p:nvGrpSpPr>
        <p:grpSpPr bwMode="auto">
          <a:xfrm>
            <a:off x="1708418" y="2444964"/>
            <a:ext cx="381000" cy="381000"/>
            <a:chOff x="2078" y="1680"/>
            <a:chExt cx="1615" cy="1615"/>
          </a:xfrm>
        </p:grpSpPr>
        <p:sp>
          <p:nvSpPr>
            <p:cNvPr id="4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6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395536" y="400050"/>
            <a:ext cx="8229600" cy="868363"/>
          </a:xfrm>
        </p:spPr>
        <p:txBody>
          <a:bodyPr/>
          <a:lstStyle/>
          <a:p>
            <a:r>
              <a:rPr lang="zh-CN" altLang="en-US" i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信保具体操作流程及理赔</a:t>
            </a:r>
            <a:endParaRPr lang="zh-CN" altLang="en-US" i="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1331640" y="1673424"/>
            <a:ext cx="8229600" cy="5184576"/>
          </a:xfrm>
        </p:spPr>
        <p:txBody>
          <a:bodyPr/>
          <a:lstStyle/>
          <a:p>
            <a:pPr marL="10795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一、信用限额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↓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、进行申报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↓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三、报损理赔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↓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四、定损核赔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79450" indent="-571500">
              <a:buFont typeface="Lucida Sans Unicode" panose="020B0602030504020204" pitchFamily="34" charset="0"/>
              <a:buAutoNum type="romanUcPeriod"/>
            </a:pPr>
            <a:endPara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305980" y="5733256"/>
            <a:ext cx="6408712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关于理赔事项，最终以保单条款为准。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0" dirty="0">
                <a:latin typeface="华文楷体" panose="02010600040101010101" pitchFamily="2" charset="-122"/>
                <a:ea typeface="华文楷体" panose="02010600040101010101" pitchFamily="2" charset="-122"/>
              </a:rPr>
              <a:t>信用限额——构成</a:t>
            </a:r>
            <a:endParaRPr lang="zh-CN" i="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485" y="1615524"/>
            <a:ext cx="7956884" cy="1525444"/>
          </a:xfrm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申请谁的限额？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与哪个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法人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主体签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合同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便申请谁的限额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 descr="公司标识标准中英文全称横式标准组合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10313"/>
            <a:ext cx="28448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859589" y="3429000"/>
            <a:ext cx="739093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、结算方式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LC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信用证，分即期信用证和远期信用证</a:t>
            </a:r>
            <a:endParaRPr lang="en-US" altLang="zh-CN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DP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保留</a:t>
            </a: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货权控制，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先收到钱再放提单的结算方式</a:t>
            </a:r>
            <a:endParaRPr lang="en-US" altLang="zh-CN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OA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先放提单再收钱的结算方式，称赊销或者放</a:t>
            </a:r>
            <a:r>
              <a:rPr lang="zh-CN" altLang="en-US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账</a:t>
            </a:r>
            <a:endParaRPr lang="zh-CN" altLang="en-US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0" dirty="0">
                <a:latin typeface="华文楷体" panose="02010600040101010101" pitchFamily="2" charset="-122"/>
                <a:ea typeface="华文楷体" panose="02010600040101010101" pitchFamily="2" charset="-122"/>
              </a:rPr>
              <a:t>信用限额——构成</a:t>
            </a:r>
            <a:endParaRPr lang="zh-CN" altLang="en-US" i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791" y="1916832"/>
            <a:ext cx="8064500" cy="367240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、信用期限：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合同上约定的从提单出运日到约定付款的日期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、限额金额：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按照可能损失的最大金额申请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如集中出运则按照一个阶段的合计金额申请</a:t>
            </a:r>
            <a:endParaRPr lang="zh-CN" altLang="en-US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2">
              <a:buFont typeface="Wingdings 2" panose="05020102010507070707" pitchFamily="18" charset="2"/>
              <a:buNone/>
            </a:pPr>
            <a:endParaRPr lang="zh-CN" altLang="en-US" dirty="0">
              <a:cs typeface="Arial" panose="020B0604020202020204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7812" y="400050"/>
            <a:ext cx="8229600" cy="868363"/>
          </a:xfrm>
        </p:spPr>
        <p:txBody>
          <a:bodyPr/>
          <a:lstStyle/>
          <a:p>
            <a:r>
              <a:rPr lang="zh-CN" altLang="en-US" i="0" dirty="0">
                <a:latin typeface="华文楷体" panose="02010600040101010101" pitchFamily="2" charset="-122"/>
                <a:ea typeface="华文楷体" panose="02010600040101010101" pitchFamily="2" charset="-122"/>
              </a:rPr>
              <a:t>关于信用限额</a:t>
            </a:r>
            <a:endParaRPr lang="zh-CN" alt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9552" y="1772816"/>
            <a:ext cx="8508430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限额生效规则：</a:t>
            </a:r>
            <a:endParaRPr lang="en-US" altLang="zh-CN" sz="24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一般批复后，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限额生效日期为系统提交申请那天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；具体以限额审批单为准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0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限额生效日之后的出运才有保障</a:t>
            </a:r>
            <a:endParaRPr lang="en-US" altLang="zh-CN" sz="20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24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申请时宜：</a:t>
            </a:r>
            <a:endParaRPr lang="en-US" altLang="zh-CN" sz="24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建议尽早申请限额；洽谈时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签订单时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发货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前</a:t>
            </a:r>
            <a:endParaRPr lang="en-US" altLang="zh-CN" sz="24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原则上最迟要在出运前提交限额申请，特殊情况具体沟通；</a:t>
            </a:r>
            <a:endParaRPr lang="en-US" altLang="zh-CN" sz="20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24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申请费用：</a:t>
            </a:r>
            <a:endParaRPr lang="en-US" altLang="zh-CN" sz="24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每次限额申请（含失效后重新申请的限额）费用为</a:t>
            </a:r>
            <a:r>
              <a:rPr lang="en-US" altLang="zh-CN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600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endParaRPr lang="zh-CN" altLang="en-US" sz="20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0" dirty="0">
                <a:latin typeface="华文楷体" panose="02010600040101010101" pitchFamily="2" charset="-122"/>
                <a:ea typeface="华文楷体" panose="02010600040101010101" pitchFamily="2" charset="-122"/>
              </a:rPr>
              <a:t>限额有效期</a:t>
            </a:r>
            <a:endParaRPr lang="zh-CN" altLang="en-US" i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601788"/>
            <a:ext cx="8229600" cy="4176464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限额以下几种情况会撤销限额：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新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限额申请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个月未使用会撤销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出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运后应付款日后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个月未使用会撤销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设定失效日期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限额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买家在其他地方出现大额报损</a:t>
            </a:r>
            <a:endParaRPr lang="zh-CN" altLang="en-US" sz="2000" dirty="0"/>
          </a:p>
          <a:p>
            <a:pPr>
              <a:lnSpc>
                <a:spcPct val="200000"/>
              </a:lnSpc>
            </a:pPr>
            <a:endParaRPr lang="zh-CN" alt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68313" y="418002"/>
            <a:ext cx="8229600" cy="868363"/>
          </a:xfrm>
        </p:spPr>
        <p:txBody>
          <a:bodyPr/>
          <a:lstStyle/>
          <a:p>
            <a:r>
              <a:rPr lang="zh-CN" altLang="en-US" i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信保具体操作流程及理赔</a:t>
            </a:r>
            <a:endParaRPr lang="zh-CN" altLang="en-US" i="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1403648" y="1556792"/>
            <a:ext cx="8229600" cy="5184576"/>
          </a:xfrm>
        </p:spPr>
        <p:txBody>
          <a:bodyPr/>
          <a:lstStyle/>
          <a:p>
            <a:pPr marL="10795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一、信用限额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↓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、进行申报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↓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三、报损理赔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↓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四、定损核赔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79450" indent="-571500">
              <a:buFont typeface="Lucida Sans Unicode" panose="020B0602030504020204" pitchFamily="34" charset="0"/>
              <a:buAutoNum type="romanUcPeriod"/>
            </a:pPr>
            <a:endPara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86556"/>
            <a:ext cx="8229600" cy="868363"/>
          </a:xfrm>
        </p:spPr>
        <p:txBody>
          <a:bodyPr/>
          <a:lstStyle/>
          <a:p>
            <a:r>
              <a:rPr lang="zh-CN" altLang="en-US" i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进行申报</a:t>
            </a:r>
            <a:endParaRPr lang="zh-CN" altLang="en-US" i="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608512"/>
          </a:xfrm>
        </p:spPr>
        <p:txBody>
          <a:bodyPr/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明细申报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申请限额后，在系统中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输入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买家、出运日期、金额、发票号等信息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68313" y="418002"/>
            <a:ext cx="8229600" cy="868363"/>
          </a:xfrm>
        </p:spPr>
        <p:txBody>
          <a:bodyPr/>
          <a:lstStyle/>
          <a:p>
            <a:r>
              <a:rPr lang="zh-CN" altLang="en-US" i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信保具体操作流程及理赔</a:t>
            </a:r>
            <a:endParaRPr lang="zh-CN" altLang="en-US" i="0" dirty="0" smtClean="0">
              <a:solidFill>
                <a:srgbClr val="C00000"/>
              </a:solidFill>
            </a:endParaRP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1403648" y="1556792"/>
            <a:ext cx="8229600" cy="5184576"/>
          </a:xfrm>
        </p:spPr>
        <p:txBody>
          <a:bodyPr/>
          <a:lstStyle/>
          <a:p>
            <a:pPr marL="10795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一、信用限额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↓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、进行申报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↓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三、报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损理赔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↓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四、定损核赔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7950" indent="0">
              <a:buNone/>
            </a:pP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79450" indent="-571500">
              <a:buFont typeface="Lucida Sans Unicode" panose="020B0602030504020204" pitchFamily="34" charset="0"/>
              <a:buAutoNum type="romanUcPeriod"/>
            </a:pPr>
            <a:endPara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7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中国出口信用保险公司简介</a:t>
            </a:r>
            <a:endParaRPr lang="zh-CN" altLang="en-US" sz="37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68313" y="2060848"/>
            <a:ext cx="79201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成立于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2001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18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日，入世一周后，用以支持出口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副部级央企，资金由国家财政部预算、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兜底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政策性保险公司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专营信用保险，不以盈利为目的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2004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年成立余慈办事处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现在文化商务区</a:t>
            </a:r>
            <a:endParaRPr lang="zh-CN" altLang="en-US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949280"/>
            <a:ext cx="360997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3" descr="公司标识标准中英文全称横式标准组合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2825"/>
            <a:ext cx="28432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827088" y="1773238"/>
            <a:ext cx="77041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zh-CN" altLang="zh-CN" sz="16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620713"/>
            <a:ext cx="6156325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7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理赔时间阶段</a:t>
            </a:r>
            <a:endParaRPr lang="zh-CN" altLang="en-US" sz="37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95288" y="1557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sz="2300">
                <a:latin typeface="楷体" panose="02010609060101010101" pitchFamily="49" charset="-122"/>
                <a:ea typeface="楷体" panose="02010609060101010101" pitchFamily="49" charset="-122"/>
              </a:rPr>
              <a:t>时间要求</a:t>
            </a:r>
            <a:endParaRPr lang="zh-CN" sz="23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282700" y="2987675"/>
            <a:ext cx="1588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282700" y="3216275"/>
            <a:ext cx="7192963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282700" y="3063875"/>
            <a:ext cx="1982788" cy="127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8293100" y="2987675"/>
            <a:ext cx="1588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549396" y="2949573"/>
            <a:ext cx="1588" cy="1825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263900" y="2987675"/>
            <a:ext cx="1588" cy="1825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263900" y="3063874"/>
            <a:ext cx="2261394" cy="508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7339012" y="3065463"/>
            <a:ext cx="954088" cy="1111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990600" y="3276600"/>
            <a:ext cx="5111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应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付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款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6635750" y="3340100"/>
            <a:ext cx="91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buSzPct val="120000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定损核赔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5771353" y="2433303"/>
            <a:ext cx="1455738" cy="553998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2-3</a:t>
            </a:r>
            <a:r>
              <a:rPr lang="zh-CN" altLang="en-US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个月</a:t>
            </a:r>
            <a:endParaRPr lang="en-US" altLang="zh-CN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核实贸易</a:t>
            </a:r>
            <a:endParaRPr lang="zh-CN" altLang="en-US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7408862" y="2590006"/>
            <a:ext cx="1455738" cy="274638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个工作日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7489825" y="3252788"/>
            <a:ext cx="83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buSzPct val="120000"/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支付赔款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142999" y="2286000"/>
            <a:ext cx="2120901" cy="276999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应付款日后</a:t>
            </a:r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1066799" y="2667000"/>
            <a:ext cx="2197101" cy="276999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拒收风险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工作日</a:t>
            </a:r>
            <a:endParaRPr lang="zh-CN" altLang="en-US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534728" y="483393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赔付速度取决于双方的协作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5575086" y="3044826"/>
            <a:ext cx="1738235" cy="1904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7339011" y="2957511"/>
            <a:ext cx="1588" cy="1825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4883943" y="3252788"/>
            <a:ext cx="914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buSzPct val="120000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最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迟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 eaLnBrk="1" hangingPunct="1">
              <a:buSzPct val="120000"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索赔日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3535236" y="2650103"/>
            <a:ext cx="1772733" cy="276999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</a:t>
            </a:r>
            <a:r>
              <a:rPr lang="zh-CN" altLang="en-US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追或处理货物</a:t>
            </a:r>
            <a:endParaRPr lang="zh-CN" altLang="en-US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3" descr="公司标识标准中英文全称横式标准组合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2825"/>
            <a:ext cx="28432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827088" y="1773238"/>
            <a:ext cx="77041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zh-CN" altLang="zh-CN" sz="16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620713"/>
            <a:ext cx="61563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7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7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索赔单证</a:t>
            </a:r>
            <a:endParaRPr lang="zh-CN" altLang="en-US" sz="37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11188" y="1628775"/>
            <a:ext cx="8316912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一、贸易合同</a:t>
            </a: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或订单</a:t>
            </a: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、形式</a:t>
            </a:r>
            <a:r>
              <a:rPr 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发票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，尽力要求回签回</a:t>
            </a:r>
            <a:r>
              <a:rPr 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往来</a:t>
            </a: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邮件等能证明</a:t>
            </a:r>
            <a:r>
              <a:rPr 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贸易</a:t>
            </a: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合同关系的文件）</a:t>
            </a:r>
            <a:endParaRPr 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二、商业发票</a:t>
            </a:r>
            <a:endParaRPr 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海运</a:t>
            </a:r>
            <a:r>
              <a:rPr 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提单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</a:t>
            </a:r>
            <a:r>
              <a:rPr lang="zh-CN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报关</a:t>
            </a:r>
            <a:r>
              <a:rPr lang="zh-CN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单</a:t>
            </a:r>
            <a:endParaRPr 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其他：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预付款水单、邮件等</a:t>
            </a:r>
            <a:endParaRPr 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3" descr="公司标识标准中英文全称横式标准组合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2825"/>
            <a:ext cx="28432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827088" y="1773238"/>
            <a:ext cx="77041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zh-CN" altLang="zh-CN" sz="1600" b="1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620713"/>
            <a:ext cx="61563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7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7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理赔</a:t>
            </a:r>
            <a:r>
              <a:rPr lang="zh-CN" altLang="en-US" sz="37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注意要点</a:t>
            </a:r>
            <a:endParaRPr lang="zh-CN" altLang="en-US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73075" y="1628775"/>
            <a:ext cx="84407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）避免已知风险出运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在没有预付款、买家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OA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项下逾期一个月以上、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DP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项下货到港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个工作日以上、客人明确表示不要继续发货，存在包括上述风险信息的时候，请务必暂停出运；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）在规定的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时间内及时报案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DP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项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下关注货代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擅自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放单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风险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）信用证项下关注不符点的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风险</a:t>
            </a:r>
            <a:endParaRPr 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3" descr="公司标识标准中英文全称横式标准组合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9" y="5532370"/>
            <a:ext cx="2844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Sn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811213"/>
            <a:ext cx="91503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E01561_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5" y="3164413"/>
            <a:ext cx="280828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3" descr="公司标识标准中英文全称横式标准组合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33256"/>
            <a:ext cx="2844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Sn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811213"/>
            <a:ext cx="91503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E01561_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5" y="3164413"/>
            <a:ext cx="280828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39952" y="3401979"/>
            <a:ext cx="3743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情景模拟</a:t>
            </a:r>
            <a:endParaRPr lang="zh-CN" altLang="en-US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7552" y="322558"/>
            <a:ext cx="8229600" cy="868363"/>
          </a:xfrm>
        </p:spPr>
        <p:txBody>
          <a:bodyPr/>
          <a:lstStyle/>
          <a:p>
            <a:pPr algn="l"/>
            <a:r>
              <a:rPr lang="zh-CN" altLang="en-US" i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交流一：遇到货物拒收</a:t>
            </a:r>
            <a:endParaRPr lang="zh-CN" altLang="en-US" i="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96" y="1340768"/>
            <a:ext cx="7685292" cy="144016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见提单复印件付款的情况下，货物到港后买家尚未付款怎么办？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请大家各自选择一票最近的出货做情景模拟。</a:t>
            </a:r>
            <a:endParaRPr lang="en-US" alt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1109959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675606" y="3140968"/>
            <a:ext cx="60486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出口买家所在国：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金额：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预付款比例：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船期：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 txBox="1"/>
          <p:nvPr/>
        </p:nvSpPr>
        <p:spPr bwMode="auto">
          <a:xfrm>
            <a:off x="4778362" y="2924944"/>
            <a:ext cx="243370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不同时间节点：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临近到港时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到港时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两周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….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一个月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….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两个月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….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i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应对办法交流</a:t>
            </a:r>
            <a:endParaRPr lang="zh-CN" altLang="en-US" i="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6631" y="1159026"/>
            <a:ext cx="8009638" cy="50292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2000" b="1" dirty="0" smtClean="0"/>
              <a:t>第一步、了解货物情况，控制货权</a:t>
            </a:r>
            <a:endParaRPr lang="en-US" altLang="zh-CN" sz="20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600" dirty="0" smtClean="0"/>
              <a:t>是否为船公司提单</a:t>
            </a:r>
            <a:r>
              <a:rPr lang="en-US" altLang="zh-CN" sz="1600" dirty="0" smtClean="0"/>
              <a:t>?</a:t>
            </a:r>
            <a:r>
              <a:rPr lang="zh-CN" altLang="en-US" sz="1600" dirty="0" smtClean="0"/>
              <a:t>买家指定货代</a:t>
            </a:r>
            <a:r>
              <a:rPr lang="en-US" altLang="zh-CN" sz="1600" dirty="0" smtClean="0"/>
              <a:t>?Shipper</a:t>
            </a:r>
            <a:r>
              <a:rPr lang="zh-CN" altLang="en-US" sz="1600" dirty="0" smtClean="0"/>
              <a:t>是不是自己？与货代沟通要求控制货物；</a:t>
            </a:r>
            <a:endParaRPr lang="en-US" altLang="zh-CN" sz="1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600" dirty="0" smtClean="0"/>
              <a:t>同时了解当地海关政策：免堆期、海关拍卖时间等；</a:t>
            </a:r>
            <a:endParaRPr lang="en-US" altLang="zh-CN" sz="1600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zh-CN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000" b="1" dirty="0" smtClean="0"/>
              <a:t>第二步、了解拒收的原因</a:t>
            </a:r>
            <a:endParaRPr lang="en-US" altLang="zh-CN" sz="20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600" dirty="0" smtClean="0"/>
              <a:t>客户失踪、汇率问题、销售不如预期</a:t>
            </a:r>
            <a:r>
              <a:rPr lang="zh-CN" altLang="en-US" sz="1600" dirty="0"/>
              <a:t>、资金问题、破产</a:t>
            </a:r>
            <a:r>
              <a:rPr lang="zh-CN" altLang="en-US" sz="1600" dirty="0" smtClean="0"/>
              <a:t>等；</a:t>
            </a:r>
            <a:endParaRPr lang="en-US" altLang="zh-CN" sz="1600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000" b="1" dirty="0" smtClean="0"/>
              <a:t>第三步、沟通买家提货的意愿、进行协商</a:t>
            </a:r>
            <a:endParaRPr lang="en-US" altLang="zh-CN" sz="20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600" dirty="0" smtClean="0"/>
              <a:t>若买家仍有提货意愿，考虑给予一定账</a:t>
            </a:r>
            <a:r>
              <a:rPr lang="zh-CN" altLang="en-US" sz="1600" dirty="0"/>
              <a:t>期</a:t>
            </a:r>
            <a:r>
              <a:rPr lang="zh-CN" altLang="en-US" sz="1600" dirty="0" smtClean="0"/>
              <a:t>，适时考虑打折销售；</a:t>
            </a:r>
            <a:endParaRPr lang="en-US" altLang="zh-CN" sz="1600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000" b="1" dirty="0" smtClean="0"/>
              <a:t>第四步、综合分析转卖、拉回、</a:t>
            </a:r>
            <a:r>
              <a:rPr lang="zh-CN" altLang="en-US" sz="2000" b="1" dirty="0"/>
              <a:t>弃</a:t>
            </a:r>
            <a:r>
              <a:rPr lang="zh-CN" altLang="en-US" sz="2000" b="1" dirty="0" smtClean="0"/>
              <a:t>货等方案</a:t>
            </a:r>
            <a:endParaRPr lang="en-US" altLang="zh-CN" sz="20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600" dirty="0" smtClean="0"/>
              <a:t>产品是否</a:t>
            </a:r>
            <a:r>
              <a:rPr lang="zh-CN" altLang="en-US" sz="1600" dirty="0"/>
              <a:t>为客人定制；是否为客人商标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600" dirty="0" smtClean="0"/>
              <a:t>几</a:t>
            </a:r>
            <a:r>
              <a:rPr lang="zh-CN" altLang="en-US" sz="1600" dirty="0"/>
              <a:t>个方案进行综合比对，选择损失最小的</a:t>
            </a:r>
            <a:r>
              <a:rPr lang="zh-CN" altLang="en-US" sz="1600" dirty="0" smtClean="0"/>
              <a:t>方案。</a:t>
            </a:r>
            <a:endParaRPr lang="en-US" altLang="zh-CN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" y="975978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430" y="1412875"/>
            <a:ext cx="7905115" cy="438340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1600" dirty="0" smtClean="0"/>
              <a:t>某企业于</a:t>
            </a:r>
            <a:r>
              <a:rPr lang="en-US" altLang="zh-CN" sz="1600" dirty="0"/>
              <a:t>2017</a:t>
            </a:r>
            <a:r>
              <a:rPr lang="zh-CN" altLang="en-US" sz="1600" dirty="0"/>
              <a:t>年</a:t>
            </a:r>
            <a:r>
              <a:rPr lang="en-US" altLang="zh-CN" sz="1600" dirty="0"/>
              <a:t>4</a:t>
            </a:r>
            <a:r>
              <a:rPr lang="zh-CN" altLang="en-US" sz="1600" dirty="0" smtClean="0"/>
              <a:t>月向</a:t>
            </a:r>
            <a:r>
              <a:rPr lang="zh-CN" altLang="en-US" sz="1600" dirty="0"/>
              <a:t>波兰买方</a:t>
            </a:r>
            <a:r>
              <a:rPr lang="en-US" altLang="zh-CN" sz="1600" dirty="0" smtClean="0"/>
              <a:t>SKAN SP</a:t>
            </a:r>
            <a:r>
              <a:rPr lang="en-US" altLang="zh-CN" sz="1600" dirty="0"/>
              <a:t>. Z O.O</a:t>
            </a:r>
            <a:r>
              <a:rPr lang="en-US" altLang="zh-CN" sz="1600" dirty="0" smtClean="0"/>
              <a:t>.</a:t>
            </a:r>
            <a:r>
              <a:rPr lang="zh-CN" altLang="en-US" sz="1600" dirty="0" smtClean="0"/>
              <a:t> 出</a:t>
            </a:r>
            <a:r>
              <a:rPr lang="zh-CN" altLang="en-US" sz="1600" dirty="0"/>
              <a:t>运了一票货物</a:t>
            </a:r>
            <a:r>
              <a:rPr lang="en-US" altLang="zh-CN" sz="1600" dirty="0"/>
              <a:t>(LED</a:t>
            </a:r>
            <a:r>
              <a:rPr lang="zh-CN" altLang="en-US" sz="1600" dirty="0"/>
              <a:t>灯</a:t>
            </a:r>
            <a:r>
              <a:rPr lang="zh-CN" altLang="en-US" sz="1600" dirty="0" smtClean="0"/>
              <a:t>），发票</a:t>
            </a:r>
            <a:r>
              <a:rPr lang="zh-CN" altLang="en-US" sz="1600" dirty="0"/>
              <a:t>金额</a:t>
            </a:r>
            <a:r>
              <a:rPr lang="zh-CN" altLang="en-US" sz="1600" dirty="0" smtClean="0"/>
              <a:t>合计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万美元，</a:t>
            </a:r>
            <a:r>
              <a:rPr lang="en-US" altLang="zh-CN" sz="1600" dirty="0" smtClean="0"/>
              <a:t>30%</a:t>
            </a:r>
            <a:r>
              <a:rPr lang="zh-CN" altLang="en-US" sz="1600" dirty="0" smtClean="0"/>
              <a:t>预付款，余下见提单复印件付款。定制产品买家商标。货物</a:t>
            </a:r>
            <a:r>
              <a:rPr lang="zh-CN" altLang="en-US" sz="1600" dirty="0"/>
              <a:t>到港后买方拒收</a:t>
            </a:r>
            <a:r>
              <a:rPr lang="zh-CN" altLang="en-US" sz="1600" dirty="0" smtClean="0"/>
              <a:t>，后被告知买家破产，企业于</a:t>
            </a:r>
            <a:r>
              <a:rPr lang="en-US" altLang="zh-CN" sz="1600" dirty="0"/>
              <a:t>2017</a:t>
            </a:r>
            <a:r>
              <a:rPr lang="zh-CN" altLang="en-US" sz="1600" dirty="0"/>
              <a:t>年</a:t>
            </a:r>
            <a:r>
              <a:rPr lang="en-US" altLang="zh-CN" sz="1600" dirty="0"/>
              <a:t>7</a:t>
            </a:r>
            <a:r>
              <a:rPr lang="zh-CN" altLang="en-US" sz="1600" dirty="0" smtClean="0"/>
              <a:t>月初向</a:t>
            </a:r>
            <a:r>
              <a:rPr lang="zh-CN" altLang="en-US" sz="1600" dirty="0"/>
              <a:t>我</a:t>
            </a:r>
            <a:r>
              <a:rPr lang="zh-CN" altLang="en-US" sz="1600" dirty="0" smtClean="0"/>
              <a:t>司报案，索赔金额</a:t>
            </a:r>
            <a:r>
              <a:rPr lang="en-US" altLang="zh-CN" sz="1600" dirty="0" smtClean="0"/>
              <a:t>2.7</a:t>
            </a:r>
            <a:r>
              <a:rPr lang="zh-CN" altLang="en-US" sz="1600" dirty="0" smtClean="0"/>
              <a:t>万美元。</a:t>
            </a:r>
            <a:endParaRPr lang="zh-CN" altLang="en-US" sz="1600" dirty="0"/>
          </a:p>
          <a:p>
            <a:pPr>
              <a:lnSpc>
                <a:spcPct val="200000"/>
              </a:lnSpc>
            </a:pPr>
            <a:endParaRPr lang="en-US" altLang="zh-CN" sz="1800" dirty="0" smtClean="0"/>
          </a:p>
          <a:p>
            <a:pPr>
              <a:lnSpc>
                <a:spcPct val="200000"/>
              </a:lnSpc>
            </a:pPr>
            <a:r>
              <a:rPr lang="zh-CN" altLang="en-US" sz="1600" dirty="0" smtClean="0"/>
              <a:t>关于货物，经沟通，买家虽破产但仍有提货意愿，企业向</a:t>
            </a:r>
            <a:r>
              <a:rPr lang="zh-CN" altLang="en-US" sz="1600" dirty="0"/>
              <a:t>我</a:t>
            </a:r>
            <a:r>
              <a:rPr lang="zh-CN" altLang="en-US" sz="1600" dirty="0" smtClean="0"/>
              <a:t>司申请将货物</a:t>
            </a:r>
            <a:r>
              <a:rPr lang="zh-CN" altLang="en-US" sz="1600" dirty="0"/>
              <a:t>以余款的五折</a:t>
            </a:r>
            <a:r>
              <a:rPr lang="zh-CN" altLang="en-US" sz="1600" dirty="0" smtClean="0"/>
              <a:t>即</a:t>
            </a:r>
            <a:r>
              <a:rPr lang="en-US" altLang="zh-CN" sz="1600" dirty="0" smtClean="0"/>
              <a:t>1.3</a:t>
            </a:r>
            <a:r>
              <a:rPr lang="zh-CN" altLang="en-US" sz="1600" dirty="0" smtClean="0"/>
              <a:t>万美元卖给</a:t>
            </a:r>
            <a:r>
              <a:rPr lang="zh-CN" altLang="en-US" sz="1600" dirty="0"/>
              <a:t>原买方。我司同意该方案</a:t>
            </a:r>
            <a:r>
              <a:rPr lang="zh-CN" altLang="en-US" sz="1600" dirty="0" smtClean="0"/>
              <a:t>后买方支付</a:t>
            </a:r>
            <a:r>
              <a:rPr lang="en-US" altLang="zh-CN" sz="1600" dirty="0" smtClean="0"/>
              <a:t>1.3</a:t>
            </a:r>
            <a:r>
              <a:rPr lang="zh-CN" altLang="en-US" sz="1600" dirty="0" smtClean="0"/>
              <a:t>万美元后</a:t>
            </a:r>
            <a:r>
              <a:rPr lang="zh-CN" altLang="en-US" sz="1600" dirty="0"/>
              <a:t>提货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>
              <a:lnSpc>
                <a:spcPct val="200000"/>
              </a:lnSpc>
            </a:pPr>
            <a:r>
              <a:rPr lang="zh-CN" altLang="en-US" sz="1600" dirty="0" smtClean="0"/>
              <a:t>对企业损失余款的一半我司进行了定损核赔。</a:t>
            </a:r>
            <a:endParaRPr lang="zh-CN" alt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43092" y="100705"/>
            <a:ext cx="8229600" cy="868363"/>
          </a:xfrm>
        </p:spPr>
        <p:txBody>
          <a:bodyPr/>
          <a:lstStyle/>
          <a:p>
            <a:r>
              <a:rPr lang="zh-CN" altLang="en-US" i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真实案例一</a:t>
            </a:r>
            <a:endParaRPr lang="zh-CN" altLang="en-US" i="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3092" y="100705"/>
            <a:ext cx="8229600" cy="868363"/>
          </a:xfrm>
        </p:spPr>
        <p:txBody>
          <a:bodyPr/>
          <a:lstStyle/>
          <a:p>
            <a:r>
              <a:rPr lang="zh-CN" altLang="en-US" i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真实案例二</a:t>
            </a:r>
            <a:endParaRPr lang="zh-CN" altLang="en-US" i="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124743"/>
            <a:ext cx="7272808" cy="5057847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月底慈溪某企业向尼日利亚老客户出口取暖器，金额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万美元，预付款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千美元，余下见提单复印件付款。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月初，货物到港，买家告知银行贷款暂时放不下来让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等待，等待一段时间后仍无结果。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CN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1800" dirty="0" smtClean="0">
                <a:solidFill>
                  <a:srgbClr val="FF0000"/>
                </a:solidFill>
              </a:rPr>
              <a:t>问：遇到买家无力提货的情况，有哪几种处理方式？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400050" lvl="1" indent="0">
              <a:lnSpc>
                <a:spcPct val="200000"/>
              </a:lnSpc>
              <a:buNone/>
            </a:pPr>
            <a:r>
              <a:rPr lang="en-US" altLang="zh-CN" sz="1600" dirty="0"/>
              <a:t>X 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转卖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pPr marL="400050" lvl="1" indent="0">
              <a:lnSpc>
                <a:spcPct val="200000"/>
              </a:lnSpc>
              <a:buNone/>
            </a:pPr>
            <a:r>
              <a:rPr lang="en-US" altLang="zh-CN" sz="1600" dirty="0"/>
              <a:t>X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2</a:t>
            </a:r>
            <a:r>
              <a:rPr lang="zh-CN" altLang="en-US" sz="1600" dirty="0"/>
              <a:t>、拉</a:t>
            </a:r>
            <a:r>
              <a:rPr lang="zh-CN" altLang="zh-CN" sz="1600" dirty="0"/>
              <a:t>回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pPr marL="400050" lvl="1" indent="0">
              <a:lnSpc>
                <a:spcPct val="200000"/>
              </a:lnSpc>
              <a:buNone/>
            </a:pPr>
            <a:r>
              <a:rPr lang="en-US" altLang="zh-CN" sz="1600" dirty="0"/>
              <a:t>X 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、</a:t>
            </a:r>
            <a:r>
              <a:rPr lang="zh-CN" altLang="zh-CN" sz="1600" dirty="0"/>
              <a:t>弃货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pPr marL="400050" lvl="1" indent="0">
              <a:lnSpc>
                <a:spcPct val="200000"/>
              </a:lnSpc>
              <a:buNone/>
            </a:pPr>
            <a:r>
              <a:rPr lang="zh-CN" altLang="en-US" sz="1600" dirty="0"/>
              <a:t>√</a:t>
            </a:r>
            <a:r>
              <a:rPr lang="en-US" altLang="zh-CN" sz="1600" dirty="0" smtClean="0"/>
              <a:t>  4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与买家协商付款方案：</a:t>
            </a:r>
            <a:r>
              <a:rPr lang="zh-CN" altLang="en-US" sz="1600" dirty="0" smtClean="0"/>
              <a:t>适当妥协，</a:t>
            </a:r>
            <a:r>
              <a:rPr lang="zh-CN" altLang="zh-CN" sz="1600" dirty="0" smtClean="0"/>
              <a:t>打折销售</a:t>
            </a:r>
            <a:r>
              <a:rPr lang="zh-CN" altLang="en-US" sz="1600" dirty="0" smtClean="0"/>
              <a:t>或延时付款；</a:t>
            </a:r>
            <a:endParaRPr lang="en-US" altLang="zh-CN" sz="16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7812" y="130274"/>
            <a:ext cx="8229600" cy="868363"/>
          </a:xfrm>
        </p:spPr>
        <p:txBody>
          <a:bodyPr/>
          <a:lstStyle/>
          <a:p>
            <a:r>
              <a:rPr lang="zh-CN" altLang="en-US" i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减损措施</a:t>
            </a:r>
            <a:endParaRPr lang="zh-CN" altLang="en-US" i="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5824" y="1873555"/>
            <a:ext cx="7846322" cy="40686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买家表示滞港费高昂，但卖货后能迅速回笼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资金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最终企业采用打折和给予账期结合的方式：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备我司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后：同意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给买家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美元的折扣，在收到买家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美元的付款后放单，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买家承诺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在放单后半个月付款。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后在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月底放单。至今尚未收到余款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评论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：大家如何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看待企业的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做法？</a:t>
            </a:r>
            <a:endParaRPr lang="en-US" altLang="zh-CN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风险误区：见提单复印件付款低风险甚至无风险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05428"/>
            <a:ext cx="8317681" cy="868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75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国家通过进出口信贷、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出口信用保险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、出口退税及其它促进对外贸易的方式，发展对外贸易。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对外贸易法</a:t>
            </a:r>
            <a:r>
              <a:rPr 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第九章第</a:t>
            </a:r>
            <a:r>
              <a:rPr 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标题 1"/>
          <p:cNvSpPr>
            <a:spLocks noGrp="1"/>
          </p:cNvSpPr>
          <p:nvPr>
            <p:ph type="title" idx="4294967295"/>
          </p:nvPr>
        </p:nvSpPr>
        <p:spPr>
          <a:xfrm>
            <a:off x="0" y="215900"/>
            <a:ext cx="5868144" cy="105286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CN" altLang="en-US" sz="37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3700" i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出口信用</a:t>
            </a:r>
            <a:r>
              <a:rPr lang="zh-CN" altLang="en-US" sz="3700" i="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保险政策地位</a:t>
            </a:r>
            <a:endParaRPr lang="zh-CN" altLang="en-US" sz="3700" i="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949280"/>
            <a:ext cx="360997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7552" y="322558"/>
            <a:ext cx="8229600" cy="868363"/>
          </a:xfrm>
        </p:spPr>
        <p:txBody>
          <a:bodyPr/>
          <a:lstStyle/>
          <a:p>
            <a:pPr algn="l"/>
            <a:r>
              <a:rPr lang="zh-CN" altLang="en-US" i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交流二：老客户拖欠</a:t>
            </a:r>
            <a:endParaRPr lang="zh-CN" altLang="en-US" i="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1640" y="1544320"/>
            <a:ext cx="6049645" cy="1518285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大家可以各自最大的赊销客户做情景模拟；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1109959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691640" y="3062605"/>
            <a:ext cx="438531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交易历史：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出口国家：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出口金额：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账期：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拖欠时间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1680" y="2303556"/>
            <a:ext cx="669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如何约束买家付款，有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什么好的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说辞，好的策略？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197848" cy="403244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公司财务部对应收账款考核，若未能及时支付，未来将可能只能采用保守的结算方式。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中国信保要求在约定的时间内付款，希望买家保持良好的付款习惯，良好的信用记录有利于未来在全国的采购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有进行贸易融资，若未能如期偿还银行（美元）贷款，将会产生罚息以及购汇还款的费用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112364"/>
            <a:ext cx="8229600" cy="868363"/>
          </a:xfrm>
        </p:spPr>
        <p:txBody>
          <a:bodyPr/>
          <a:lstStyle/>
          <a:p>
            <a:r>
              <a:rPr lang="zh-CN" altLang="en-US" i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催款技巧交流</a:t>
            </a:r>
            <a:endParaRPr lang="zh-CN" altLang="en-US" i="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6" y="899765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2364"/>
            <a:ext cx="8229600" cy="868363"/>
          </a:xfrm>
        </p:spPr>
        <p:txBody>
          <a:bodyPr/>
          <a:lstStyle/>
          <a:p>
            <a:r>
              <a:rPr lang="zh-CN" altLang="en-US" i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催款技巧交流</a:t>
            </a:r>
            <a:endParaRPr lang="zh-CN" altLang="en-US" i="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6" y="899765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内容占位符 2"/>
          <p:cNvSpPr txBox="1"/>
          <p:nvPr/>
        </p:nvSpPr>
        <p:spPr bwMode="auto">
          <a:xfrm>
            <a:off x="374319" y="1196752"/>
            <a:ext cx="8395362" cy="473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UcPeriod"/>
            </a:pP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遇到拖欠及时与相应客户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经理商量，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互通风险情况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，了解买家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在其他地区采购情况，商讨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应对的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办法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提前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将信保报案之后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，可能对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买家产生不良信用记录的影响告知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买家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减慢生产速度，暂缓出货（避免已知风险出运）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催款时若买家说近期，建议要求确定一个明确的时间；可以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考虑以两周作为一个短的宽限期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先礼后兵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，两、三次失约之后进行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报案，委托信保追讨；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romanUcPeriod"/>
            </a:pP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93327"/>
            <a:ext cx="8229600" cy="868363"/>
          </a:xfrm>
        </p:spPr>
        <p:txBody>
          <a:bodyPr/>
          <a:lstStyle/>
          <a:p>
            <a:r>
              <a:rPr lang="zh-CN" altLang="en-US" i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信保追讨优势</a:t>
            </a:r>
            <a:endParaRPr lang="zh-CN" altLang="en-US" i="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6" y="899765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内容占位符 2"/>
          <p:cNvSpPr txBox="1"/>
          <p:nvPr/>
        </p:nvSpPr>
        <p:spPr bwMode="auto">
          <a:xfrm>
            <a:off x="539552" y="836712"/>
            <a:ext cx="746435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en-US" altLang="zh-CN" sz="1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中国信保已具备相当的承保规模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报案后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，不良信用记录会影响到买家日后的额度审批。若涉案金额较大，可能会暂停买家的承保，从而对买家产生较大的压力；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en-US" altLang="zh-CN" sz="1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信保将委托当地最为</a:t>
            </a:r>
            <a:r>
              <a:rPr lang="zh-CN" altLang="en-US" sz="20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专业</a:t>
            </a:r>
            <a:r>
              <a:rPr lang="zh-CN" altLang="en-US" sz="2000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的追偿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渠道代表企业进行沟通；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大规模的长期合作，使合作模式为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No </a:t>
            </a:r>
            <a:r>
              <a:rPr lang="en-US" altLang="zh-CN" sz="2000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Cure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No Pay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且信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保将按照赔付比例帮企业承担这部分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费用；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en-US" altLang="zh-CN" sz="1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时间地区跨度上，当地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渠道可以</a:t>
            </a:r>
            <a:r>
              <a:rPr lang="zh-CN" altLang="en-US" sz="20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长期跟踪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买家；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eg.15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年初阿根廷集中爆发三个案件，其中两个在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17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年陆续开始讨回；</a:t>
            </a: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7552" y="322558"/>
            <a:ext cx="8229600" cy="868363"/>
          </a:xfrm>
        </p:spPr>
        <p:txBody>
          <a:bodyPr/>
          <a:lstStyle/>
          <a:p>
            <a:pPr algn="l"/>
            <a:r>
              <a:rPr lang="zh-CN" altLang="en-US" i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交流三：关于额度申请</a:t>
            </a:r>
            <a:endParaRPr lang="zh-CN" altLang="en-US" i="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23728" y="1844824"/>
            <a:ext cx="7685292" cy="316835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什么时候申请额度？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询单时？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单前？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单后？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预付款到达后？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出货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前？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出货后？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1109959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关于信用限额</a:t>
            </a:r>
            <a:endParaRPr lang="zh-CN" altLang="en-US" i="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1109959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935596" y="1772816"/>
            <a:ext cx="7272808" cy="390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买方信用限额是我司通过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信报告，在对买家实力、付款能力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付款记录、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风险和市场行情等因素做出综合评估的基础上，结合多年承保经验做出的判断，具有相当的专业性和科学性，建议在贸易决策上充分考量限额金额。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实践证明，信保不批的额度，尤其需要谨慎。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3" descr="公司标识标准中英文全称横式标准组合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33256"/>
            <a:ext cx="2844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Sn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811213"/>
            <a:ext cx="91503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E01561_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5" y="3164413"/>
            <a:ext cx="280828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07904" y="3186652"/>
            <a:ext cx="48245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其他风险提示</a:t>
            </a:r>
            <a:endParaRPr lang="zh-CN" altLang="en-US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02920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  <a:defRPr/>
            </a:pP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80720" indent="-571500">
              <a:buFont typeface="+mj-ea"/>
              <a:buAutoNum type="ea1JpnChsDbPeriod"/>
              <a:defRPr/>
            </a:pPr>
            <a:r>
              <a:rPr lang="zh-CN" altLang="en-US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规范合同</a:t>
            </a:r>
            <a:r>
              <a:rPr lang="en-US" altLang="zh-CN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保障贸易</a:t>
            </a:r>
            <a:endParaRPr lang="en-US" altLang="zh-CN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680720" indent="-571500">
              <a:buFont typeface="+mj-ea"/>
              <a:buAutoNum type="ea1JpnChsDbPeriod"/>
              <a:defRPr/>
            </a:pP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680720" indent="-571500">
              <a:buFont typeface="+mj-ea"/>
              <a:buAutoNum type="ea1JpnChsDbPeriod"/>
              <a:defRPr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谨防黑客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680720" indent="-571500">
              <a:buFont typeface="+mj-ea"/>
              <a:buAutoNum type="ea1JpnChsDbPeriod"/>
              <a:defRPr/>
            </a:pP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680720" indent="-571500">
              <a:buFont typeface="+mj-ea"/>
              <a:buAutoNum type="ea1JpnChsDbPeriod"/>
              <a:defRPr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慎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防诈骗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680720" indent="-571500">
              <a:buFont typeface="+mj-ea"/>
              <a:buAutoNum type="ea1JpnChsDbPeriod"/>
              <a:defRPr/>
            </a:pP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57175" y="528044"/>
            <a:ext cx="8029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防范合同等各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类风险</a:t>
            </a:r>
            <a:endParaRPr lang="zh-CN" altLang="en-US" sz="4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 descr="公司标识标准中英文全称横式标准组合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2825"/>
            <a:ext cx="28432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971600" y="1837950"/>
            <a:ext cx="7704137" cy="382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44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合同是国际贸易最基础的文件；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完善的贸易合同有利于主张债权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也是信用保险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重要依据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出口企业依照合同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执行是赔付的基础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67544" y="588432"/>
            <a:ext cx="61563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7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合同的重要性</a:t>
            </a:r>
            <a:endParaRPr lang="zh-CN" altLang="en-US" sz="37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 descr="公司标识标准中英文全称横式标准组合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092825"/>
            <a:ext cx="28432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755576" y="1628800"/>
            <a:ext cx="7847012" cy="409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44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买家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的名称和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地址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二）标的； 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三）数量； 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（四）质量； 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（五）价款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（价格、贸易术语、结算方式）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六）履行期限、地点和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方式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七）违约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责任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及不可抗力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八）解决争议的方法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55576" y="541626"/>
            <a:ext cx="61563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7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合同基本要素</a:t>
            </a:r>
            <a:endParaRPr lang="zh-CN" altLang="en-US" sz="37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39952" y="1675766"/>
            <a:ext cx="4475163" cy="5256212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历年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政府工作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报告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zh-CN" altLang="en-US" sz="2000" dirty="0"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按照党中央、国务院部署，统筹推进疫情防控和经济社会发展，必须坚持扩大对外开放，多措并举稳外贸稳外资。一是对除“两高一资”外所有未足额退税的出口产品及时足额退税。二是引导金融机构增加外贸信贷投放，落实好贷款延期还本付息等政策，对受疫情影响大、前景好的中小微外贸企业可协商再延期。</a:t>
            </a:r>
            <a:r>
              <a:rPr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三是支持商业保险公司开展短期出口信用保险业务并降低费率。</a:t>
            </a:r>
            <a:endParaRPr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4339" name="Picture 3" descr="u=420184829,1841752617&amp;fm=21&amp;gp=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30363"/>
            <a:ext cx="36718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 idx="4294967295"/>
          </p:nvPr>
        </p:nvSpPr>
        <p:spPr>
          <a:xfrm>
            <a:off x="0" y="215900"/>
            <a:ext cx="5868144" cy="105286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CN" altLang="en-US" sz="37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3700" i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出口信用</a:t>
            </a:r>
            <a:r>
              <a:rPr lang="zh-CN" altLang="en-US" sz="3700" i="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保险政策地位</a:t>
            </a:r>
            <a:endParaRPr lang="zh-CN" altLang="en-US" sz="3700" i="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192" y="481012"/>
            <a:ext cx="8229600" cy="868363"/>
          </a:xfrm>
        </p:spPr>
        <p:txBody>
          <a:bodyPr/>
          <a:lstStyle/>
          <a:p>
            <a:pPr algn="l"/>
            <a:r>
              <a:rPr lang="zh-CN" altLang="en-US" sz="3600" i="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合同方面普遍存在的问题</a:t>
            </a:r>
            <a:endParaRPr lang="zh-CN" altLang="en-US" sz="3600" i="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28800"/>
            <a:ext cx="7696200" cy="4897437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AutoNum type="alphaLcPeriod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无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合同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订单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33400" indent="-533400"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AutoNum type="alphaLcPeriod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合同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订单上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无签章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33400" indent="-533400"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AutoNum type="alphaLcPeriod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合同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买方名称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不规范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33400" indent="-533400"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AutoNum type="alphaLcPeriod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合同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内容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不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明确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33400" indent="-533400"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AutoNum type="alphaLcPeriod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合同与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实际贸易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不符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33400" indent="-533400"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AutoNum type="alphaLcPeriod"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不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善于使用防御性条款维权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33400" indent="-533400"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" y="319087"/>
            <a:ext cx="8229600" cy="868363"/>
          </a:xfrm>
        </p:spPr>
        <p:txBody>
          <a:bodyPr/>
          <a:lstStyle/>
          <a:p>
            <a:r>
              <a:rPr lang="zh-CN" altLang="en-US" sz="36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关于合同建议（少写</a:t>
            </a:r>
            <a:r>
              <a:rPr lang="en-US" altLang="zh-CN" sz="36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36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多写）</a:t>
            </a:r>
            <a:endParaRPr lang="zh-CN" altLang="en-US" sz="3600" i="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9860"/>
            <a:ext cx="7876540" cy="445262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     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对于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卖方，少写可能对自身不利的或无法保证的部分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合同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尽可能简洁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，尽可能仅保留一些对自身有利的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合同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防御性条款：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质量条款、争端解决条款、物权保留条款、合同解除条款（不可抗力、不安抗辩）、罚息条款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等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None/>
            </a:pP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合理要求找机会与客人谈，逐渐规范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  <a:buNone/>
            </a:pP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None/>
            </a:pP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" y="1056227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80357"/>
            <a:ext cx="8064896" cy="5029200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质量条款</a:t>
            </a:r>
            <a:endParaRPr lang="zh-CN" altLang="en-US" sz="2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功能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：明确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质量标准（产品次品率），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限定买方提出质量异议的有效期限（质量异议期限之外的质量瑕疵主张裁决机构不予认可），约定质量争议时的第三方检测机构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9900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例外：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买方所在国对特定商品有强制性规定的除外。（产品责任法）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8824" y="397283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防御性条款举例</a:t>
            </a:r>
            <a:r>
              <a:rPr lang="en-US" altLang="zh-CN" sz="32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2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质量条款</a:t>
            </a:r>
            <a:endParaRPr lang="zh-CN" altLang="en-US" sz="3200" i="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1788"/>
            <a:ext cx="8229600" cy="4275484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条款解析－“物权保留”条款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Tx/>
              <a:buNone/>
            </a:pP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1、保留物权－大宗出货时，可避免“钱货两空”</a:t>
            </a:r>
            <a:endParaRPr lang="zh-CN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2、行使破产“取回权”－具有法定的优先效力</a:t>
            </a:r>
            <a:endParaRPr lang="zh-CN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3、英美法系国家－奉行“合同自由”、“意思自治”原则</a:t>
            </a:r>
            <a:endParaRPr lang="zh-CN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4、大陆法系国家－传统不同，规定各异：</a:t>
            </a:r>
            <a:endParaRPr lang="zh-CN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—德国法律规定以贸易</a:t>
            </a:r>
            <a:r>
              <a:rPr lang="zh-CN" altLang="zh-CN" sz="1800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合同中约定</a:t>
            </a:r>
            <a:r>
              <a:rPr lang="zh-CN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的货权保留条款为准；</a:t>
            </a:r>
            <a:endParaRPr lang="zh-CN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zh-CN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—意大利要求经</a:t>
            </a:r>
            <a:r>
              <a:rPr lang="zh-CN" altLang="zh-CN" sz="1800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法院注册</a:t>
            </a:r>
            <a:r>
              <a:rPr lang="zh-CN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方可确立货权保留权利；</a:t>
            </a:r>
            <a:endParaRPr lang="zh-CN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zh-CN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—西班牙要求以</a:t>
            </a:r>
            <a:r>
              <a:rPr lang="zh-CN" altLang="zh-CN" sz="1800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公证书</a:t>
            </a:r>
            <a:r>
              <a:rPr lang="zh-CN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的形式明确此项权利；</a:t>
            </a:r>
            <a:endParaRPr lang="zh-CN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Tx/>
              <a:buNone/>
            </a:pPr>
            <a:r>
              <a:rPr lang="zh-CN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—法国要求在</a:t>
            </a:r>
            <a:r>
              <a:rPr lang="zh-CN" altLang="zh-CN" sz="18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订单和发票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中写明此项权利</a:t>
            </a:r>
            <a:endParaRPr lang="zh-CN" altLang="zh-CN" sz="2000" b="1" dirty="0">
              <a:solidFill>
                <a:srgbClr val="2D06E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4" y="456022"/>
            <a:ext cx="8229600" cy="868363"/>
          </a:xfrm>
        </p:spPr>
        <p:txBody>
          <a:bodyPr/>
          <a:lstStyle/>
          <a:p>
            <a:r>
              <a:rPr lang="zh-CN" altLang="en-US" sz="32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防御</a:t>
            </a:r>
            <a:r>
              <a:rPr lang="zh-CN" altLang="en-US" sz="3200" i="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性</a:t>
            </a:r>
            <a:r>
              <a:rPr lang="zh-CN" altLang="en-US" sz="32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条款举例</a:t>
            </a:r>
            <a:r>
              <a:rPr lang="en-US" altLang="zh-CN" sz="32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200" i="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物</a:t>
            </a:r>
            <a:r>
              <a:rPr lang="zh-CN" altLang="en-US" sz="32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权保留条款</a:t>
            </a:r>
            <a:endParaRPr lang="zh-CN" altLang="en-US" sz="3200" i="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188" y="1823314"/>
            <a:ext cx="8229600" cy="50292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参考条款：“物权保留”条款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2800" b="1" dirty="0">
                <a:ea typeface="楷体_GB2312" charset="-122"/>
              </a:rPr>
              <a:t>        </a:t>
            </a:r>
            <a:r>
              <a:rPr lang="zh-CN" altLang="zh-CN" sz="2400" dirty="0">
                <a:ea typeface="楷体_GB2312" charset="-122"/>
              </a:rPr>
              <a:t>(1)The goods shall remain the property of the Seller until the </a:t>
            </a:r>
            <a:r>
              <a:rPr lang="zh-CN" altLang="zh-CN" sz="2400" u="sng" dirty="0">
                <a:solidFill>
                  <a:srgbClr val="CC3300"/>
                </a:solidFill>
                <a:ea typeface="楷体_GB2312" charset="-122"/>
              </a:rPr>
              <a:t>complete payment</a:t>
            </a:r>
            <a:r>
              <a:rPr lang="zh-CN" altLang="zh-CN" sz="2400" dirty="0">
                <a:ea typeface="楷体_GB2312" charset="-122"/>
              </a:rPr>
              <a:t> of the price, or as otherwise agreed; </a:t>
            </a:r>
            <a:endParaRPr lang="zh-CN" altLang="zh-CN" sz="24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2400" dirty="0">
                <a:ea typeface="楷体_GB2312" charset="-122"/>
              </a:rPr>
              <a:t>         (2) Property in the goods shall </a:t>
            </a:r>
            <a:r>
              <a:rPr lang="zh-CN" altLang="zh-CN" sz="2400" u="sng" dirty="0">
                <a:solidFill>
                  <a:srgbClr val="FF3300"/>
                </a:solidFill>
                <a:ea typeface="楷体_GB2312" charset="-122"/>
              </a:rPr>
              <a:t>remain vested in the seller</a:t>
            </a:r>
            <a:r>
              <a:rPr lang="zh-CN" altLang="zh-CN" sz="2400" dirty="0">
                <a:ea typeface="楷体_GB2312" charset="-122"/>
              </a:rPr>
              <a:t> until payment in full </a:t>
            </a:r>
            <a:r>
              <a:rPr lang="zh-CN" altLang="zh-CN" sz="2400" dirty="0" smtClean="0">
                <a:ea typeface="楷体_GB2312" charset="-122"/>
              </a:rPr>
              <a:t>thereof </a:t>
            </a:r>
            <a:r>
              <a:rPr lang="zh-CN" altLang="zh-CN" sz="2400" dirty="0">
                <a:ea typeface="楷体_GB2312" charset="-122"/>
              </a:rPr>
              <a:t>shall have been made by the buyer.</a:t>
            </a:r>
            <a:endParaRPr lang="zh-CN" altLang="zh-CN" sz="2400" dirty="0"/>
          </a:p>
          <a:p>
            <a:endParaRPr lang="zh-CN" alt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4" y="456022"/>
            <a:ext cx="8229600" cy="868363"/>
          </a:xfrm>
        </p:spPr>
        <p:txBody>
          <a:bodyPr/>
          <a:lstStyle/>
          <a:p>
            <a:r>
              <a:rPr lang="zh-CN" altLang="en-US" sz="32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防御</a:t>
            </a:r>
            <a:r>
              <a:rPr lang="zh-CN" altLang="en-US" sz="3200" i="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性</a:t>
            </a:r>
            <a:r>
              <a:rPr lang="zh-CN" altLang="en-US" sz="32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条款举例</a:t>
            </a:r>
            <a:r>
              <a:rPr lang="en-US" altLang="zh-CN" sz="32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200" i="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物</a:t>
            </a:r>
            <a:r>
              <a:rPr lang="zh-CN" altLang="en-US" sz="3200" i="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权保留</a:t>
            </a:r>
            <a:r>
              <a:rPr lang="zh-CN" altLang="en-US" sz="3200" i="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条款</a:t>
            </a:r>
            <a:endParaRPr lang="zh-CN" altLang="en-US" sz="3200" i="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i="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防范黑客</a:t>
            </a:r>
            <a:endParaRPr lang="zh-CN" altLang="en-US" sz="3600" i="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黑客特点：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Clr>
                <a:srgbClr val="990033"/>
              </a:buClr>
              <a:buNone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趁当前经济形势不稳定，大批企业更换抬头及账号，黑客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的多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数形式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是通过钓鱼链接或许邮箱密码、贸易信息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；直接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用盗用的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邮箱或注册一个和出口商后缀类似的邮件，指示买家付到第三方账户。黑客案件层出不穷，公安部门亦束手无策。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防备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黑客：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、提升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公司邮箱安全系统；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2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、事先说明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，账户一般不做变更，若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发生账户变更，要求收到签字盖章的账户变更指示函，或者其他途径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确认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96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i="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慎防诈骗</a:t>
            </a:r>
            <a:endParaRPr lang="zh-CN" altLang="en-US" sz="3600" i="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258888"/>
            <a:ext cx="8867328" cy="5029200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990033"/>
              </a:buClr>
              <a:buNone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诈骗特点：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Clr>
                <a:srgbClr val="990033"/>
              </a:buClr>
              <a:buNone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个人冒用其他公司名义签订合同，货物指定发给其他空壳公司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Clr>
                <a:srgbClr val="990033"/>
              </a:buClr>
              <a:buNone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防备建议：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对于新客户大订单需要尤为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谨慎，若对方宣传是代理，需要设法跟买家核实</a:t>
            </a: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新客户收取一定预付款；控制首次交易规模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注意提单收货人</a:t>
            </a: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看客人的邮箱后缀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留心查看对方公司官网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96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3" descr="公司标识标准中英文全称横式标准组合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79" y="5856220"/>
            <a:ext cx="2844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Sn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811213"/>
            <a:ext cx="91503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E01561_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5" y="3164413"/>
            <a:ext cx="280828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2254784" y="5331874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信保具体操作流程及理赔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gray">
          <a:xfrm>
            <a:off x="2606991" y="4349557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如何利用信用保险发展业务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2662622" y="3378992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近些年国际形势与国别风险点析</a:t>
            </a:r>
            <a:endParaRPr lang="zh-CN" altLang="en-US" b="1" u="sng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225" name="Group 9"/>
          <p:cNvGrpSpPr/>
          <p:nvPr/>
        </p:nvGrpSpPr>
        <p:grpSpPr bwMode="auto">
          <a:xfrm>
            <a:off x="2124678" y="3473555"/>
            <a:ext cx="381000" cy="381000"/>
            <a:chOff x="2078" y="1680"/>
            <a:chExt cx="1615" cy="1615"/>
          </a:xfrm>
        </p:grpSpPr>
        <p:sp>
          <p:nvSpPr>
            <p:cNvPr id="925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9227" name="Group 23"/>
          <p:cNvGrpSpPr/>
          <p:nvPr/>
        </p:nvGrpSpPr>
        <p:grpSpPr bwMode="auto">
          <a:xfrm>
            <a:off x="2064284" y="4449697"/>
            <a:ext cx="381000" cy="381000"/>
            <a:chOff x="2078" y="1680"/>
            <a:chExt cx="1615" cy="1615"/>
          </a:xfrm>
        </p:grpSpPr>
        <p:sp>
          <p:nvSpPr>
            <p:cNvPr id="9245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46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9229" name="Group 37"/>
          <p:cNvGrpSpPr/>
          <p:nvPr/>
        </p:nvGrpSpPr>
        <p:grpSpPr bwMode="auto">
          <a:xfrm>
            <a:off x="1733818" y="5395374"/>
            <a:ext cx="355600" cy="381000"/>
            <a:chOff x="2078" y="1680"/>
            <a:chExt cx="1615" cy="1615"/>
          </a:xfrm>
        </p:grpSpPr>
        <p:sp>
          <p:nvSpPr>
            <p:cNvPr id="9233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34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9236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9238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9231" name="Picture 45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267200"/>
            <a:ext cx="189706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400"/>
            <a:ext cx="87852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53665" y="67223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目录</a:t>
            </a:r>
            <a:endParaRPr lang="zh-CN" altLang="en-US" sz="4400" dirty="0"/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black">
          <a:xfrm>
            <a:off x="63273" y="3551575"/>
            <a:ext cx="1673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80808"/>
                </a:solidFill>
                <a:latin typeface="Comic Sans MS" panose="030F0702030302020204" pitchFamily="66" charset="0"/>
              </a:rPr>
              <a:t>Content</a:t>
            </a:r>
            <a:endParaRPr lang="en-US" altLang="zh-CN" sz="28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gray">
          <a:xfrm>
            <a:off x="2314842" y="2370414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chemeClr val="folHlink"/>
            </a:solidFill>
            <a:rou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marL="365125" indent="-255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中国信保与出口信用保险简介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Group 23"/>
          <p:cNvGrpSpPr/>
          <p:nvPr/>
        </p:nvGrpSpPr>
        <p:grpSpPr bwMode="auto">
          <a:xfrm>
            <a:off x="1708418" y="2444964"/>
            <a:ext cx="381000" cy="381000"/>
            <a:chOff x="2078" y="1680"/>
            <a:chExt cx="1615" cy="1615"/>
          </a:xfrm>
        </p:grpSpPr>
        <p:sp>
          <p:nvSpPr>
            <p:cNvPr id="4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6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631192" y="1433105"/>
          <a:ext cx="752284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467544" y="54868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7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安全收汇的三大因素</a:t>
            </a:r>
            <a:endParaRPr lang="zh-CN" altLang="en-US" sz="37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79712" y="3048712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付款的能力</a:t>
            </a:r>
            <a:endParaRPr lang="zh-CN" altLang="en-US" sz="28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1960" y="2571659"/>
            <a:ext cx="1561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付款的环境</a:t>
            </a:r>
            <a:endParaRPr lang="zh-CN" altLang="en-US" sz="28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6834" y="4293096"/>
            <a:ext cx="1691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买方付款意愿</a:t>
            </a:r>
            <a:endParaRPr lang="zh-CN" altLang="en-US" sz="28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700" i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2020</a:t>
            </a:r>
            <a:r>
              <a:rPr lang="zh-CN" altLang="en-US" sz="3700" i="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年风险事件</a:t>
            </a:r>
            <a:endParaRPr lang="zh-CN" altLang="en-US" sz="3700" i="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3810" y="1463993"/>
            <a:ext cx="8532440" cy="5029200"/>
          </a:xfrm>
        </p:spPr>
        <p:txBody>
          <a:bodyPr/>
          <a:lstStyle/>
          <a:p>
            <a:pPr marL="571500" indent="-571500">
              <a:lnSpc>
                <a:spcPct val="120000"/>
              </a:lnSpc>
              <a:buFont typeface="+mj-lt"/>
              <a:buAutoNum type="alphaLcPeriod"/>
            </a:pPr>
            <a:r>
              <a:rPr lang="zh-CN" altLang="en-US" sz="2800" dirty="0" smtClean="0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疫情</a:t>
            </a:r>
            <a:endParaRPr lang="zh-CN" altLang="en-US" sz="2800" dirty="0" smtClean="0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lnSpc>
                <a:spcPct val="120000"/>
              </a:lnSpc>
              <a:buFont typeface="+mj-lt"/>
              <a:buAutoNum type="alphaLcPeriod"/>
            </a:pPr>
            <a:r>
              <a:rPr lang="zh-CN" altLang="en-US" sz="2800" dirty="0" smtClean="0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石油</a:t>
            </a:r>
            <a:endParaRPr lang="en-US" altLang="zh-CN" sz="2800" dirty="0" smtClean="0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+mj-lt"/>
              <a:buAutoNum type="alphaLcPeriod"/>
            </a:pPr>
            <a:endParaRPr lang="en-US" altLang="zh-CN" dirty="0" smtClean="0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Font typeface="+mj-lt"/>
              <a:buNone/>
            </a:pPr>
            <a:r>
              <a:rPr lang="zh-CN" altLang="en-US" sz="72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经济危机</a:t>
            </a:r>
            <a:endParaRPr lang="zh-CN" altLang="en-US" dirty="0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Font typeface="+mj-lt"/>
              <a:buNone/>
            </a:pPr>
            <a:endParaRPr lang="en-US" altLang="zh-CN" dirty="0" smtClean="0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+mj-lt"/>
              <a:buAutoNum type="alphaLcPeriod"/>
            </a:pPr>
            <a:endParaRPr lang="zh-CN" altLang="en-US" dirty="0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+mj-lt"/>
              <a:buAutoNum type="alphaLcPeriod"/>
            </a:pPr>
            <a:endParaRPr lang="en-US" altLang="zh-CN" dirty="0" smtClean="0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+mj-lt"/>
              <a:buAutoNum type="alphaLcPeriod"/>
            </a:pPr>
            <a:endParaRPr lang="zh-CN" altLang="en-US" dirty="0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+mj-lt"/>
              <a:buAutoNum type="alphaLcPeriod"/>
            </a:pPr>
            <a:endParaRPr lang="zh-CN" altLang="en-US" dirty="0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+mj-lt"/>
              <a:buAutoNum type="alphaLcPeriod"/>
            </a:pPr>
            <a:endParaRPr lang="zh-CN" altLang="en-US" dirty="0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+mj-lt"/>
              <a:buAutoNum type="alphaLcPeriod"/>
            </a:pPr>
            <a:endParaRPr lang="zh-CN" altLang="en-US" dirty="0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8363"/>
          </a:xfrm>
        </p:spPr>
        <p:txBody>
          <a:bodyPr/>
          <a:lstStyle/>
          <a:p>
            <a:r>
              <a:rPr lang="zh-CN" altLang="en-US" sz="44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出口风险与</a:t>
            </a:r>
            <a:r>
              <a:rPr lang="zh-CN" altLang="en-US" sz="4400" i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汇率变动</a:t>
            </a:r>
            <a:r>
              <a:rPr lang="zh-CN" altLang="en-US" sz="44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息息相关</a:t>
            </a:r>
            <a:endParaRPr lang="zh-CN" altLang="en-US" i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7385" y="1557020"/>
            <a:ext cx="7380605" cy="423608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美联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储加息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新兴国家热钱流出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汇率波动；</a:t>
            </a:r>
            <a:endParaRPr lang="en-US" altLang="zh-CN" sz="2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OPEC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等产油国对控制产量无法达成一致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油价下跌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产油国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贸易逆差导致的外汇供需失衡；</a:t>
            </a:r>
            <a:endParaRPr lang="en-US" altLang="zh-CN" sz="2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产油国影响较大，如安哥拉、赞比亚、尼日利亚，阿尔及利亚等，甚至可能进一步导致国家债务违约</a:t>
            </a:r>
            <a:endParaRPr lang="zh-CN" altLang="en-US" sz="2000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可根据目的国的汇市关注风险</a:t>
            </a:r>
            <a:endParaRPr lang="en-US" altLang="zh-CN" sz="20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汇率波动直观影响报案率</a:t>
            </a:r>
            <a:endParaRPr lang="en-US" altLang="zh-CN" sz="20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011"/>
            <a:ext cx="87852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5839</Words>
  <Application>WPS 演示</Application>
  <PresentationFormat>全屏显示(4:3)</PresentationFormat>
  <Paragraphs>582</Paragraphs>
  <Slides>57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76" baseType="lpstr">
      <vt:lpstr>Arial</vt:lpstr>
      <vt:lpstr>宋体</vt:lpstr>
      <vt:lpstr>Wingdings</vt:lpstr>
      <vt:lpstr>Verdana</vt:lpstr>
      <vt:lpstr>华文楷体</vt:lpstr>
      <vt:lpstr>华文行楷</vt:lpstr>
      <vt:lpstr>Wingdings 3</vt:lpstr>
      <vt:lpstr>楷体</vt:lpstr>
      <vt:lpstr>Comic Sans MS</vt:lpstr>
      <vt:lpstr>微软雅黑</vt:lpstr>
      <vt:lpstr>Arial Unicode MS</vt:lpstr>
      <vt:lpstr>Calibri</vt:lpstr>
      <vt:lpstr>黑体</vt:lpstr>
      <vt:lpstr>Lucida Sans Unicode</vt:lpstr>
      <vt:lpstr>Wingdings 2</vt:lpstr>
      <vt:lpstr>楷体_GB2312</vt:lpstr>
      <vt:lpstr>新宋体</vt:lpstr>
      <vt:lpstr>Times New Roman</vt:lpstr>
      <vt:lpstr>Default Design</vt:lpstr>
      <vt:lpstr>宁波辰佳电器有限公司 出口信用保险交流</vt:lpstr>
      <vt:lpstr>PowerPoint 演示文稿</vt:lpstr>
      <vt:lpstr>PowerPoint 演示文稿</vt:lpstr>
      <vt:lpstr>  出口信用保险政策地位</vt:lpstr>
      <vt:lpstr>  出口信用保险政策地位</vt:lpstr>
      <vt:lpstr>PowerPoint 演示文稿</vt:lpstr>
      <vt:lpstr>PowerPoint 演示文稿</vt:lpstr>
      <vt:lpstr>2020年风险事件</vt:lpstr>
      <vt:lpstr>出口风险与汇率变动息息相关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灵活结算，提升竞争力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信保具体操作流程及理赔</vt:lpstr>
      <vt:lpstr>信用限额——构成</vt:lpstr>
      <vt:lpstr>信用限额——构成</vt:lpstr>
      <vt:lpstr>关于信用限额</vt:lpstr>
      <vt:lpstr>限额有效期</vt:lpstr>
      <vt:lpstr>信保具体操作流程及理赔</vt:lpstr>
      <vt:lpstr>进行申报</vt:lpstr>
      <vt:lpstr>信保具体操作流程及理赔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交流一：遇到货物拒收</vt:lpstr>
      <vt:lpstr>应对办法交流</vt:lpstr>
      <vt:lpstr>真实案例一</vt:lpstr>
      <vt:lpstr>真实案例二</vt:lpstr>
      <vt:lpstr>减损措施</vt:lpstr>
      <vt:lpstr>交流二：老客户拖欠</vt:lpstr>
      <vt:lpstr>催款技巧交流</vt:lpstr>
      <vt:lpstr>催款技巧交流</vt:lpstr>
      <vt:lpstr>信保追讨优势</vt:lpstr>
      <vt:lpstr>交流三：关于额度申请</vt:lpstr>
      <vt:lpstr>关于信用限额</vt:lpstr>
      <vt:lpstr>PowerPoint 演示文稿</vt:lpstr>
      <vt:lpstr>PowerPoint 演示文稿</vt:lpstr>
      <vt:lpstr>PowerPoint 演示文稿</vt:lpstr>
      <vt:lpstr>PowerPoint 演示文稿</vt:lpstr>
      <vt:lpstr>合同方面普遍存在的问题</vt:lpstr>
      <vt:lpstr>关于合同建议（少写-多写）</vt:lpstr>
      <vt:lpstr>PowerPoint 演示文稿</vt:lpstr>
      <vt:lpstr>防御性条款举例——物权保留条款</vt:lpstr>
      <vt:lpstr>防御性条款举例——物权保留条款</vt:lpstr>
      <vt:lpstr>防范黑客</vt:lpstr>
      <vt:lpstr>慎防诈骗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慈溪市 小微企业政府保单培训</dc:title>
  <dc:creator>Microsoft account</dc:creator>
  <cp:lastModifiedBy>Ruiray</cp:lastModifiedBy>
  <cp:revision>268</cp:revision>
  <cp:lastPrinted>2017-04-07T06:54:00Z</cp:lastPrinted>
  <dcterms:created xsi:type="dcterms:W3CDTF">2013-12-17T15:24:00Z</dcterms:created>
  <dcterms:modified xsi:type="dcterms:W3CDTF">2020-10-30T01:11:26Z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