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347" r:id="rId3"/>
    <p:sldId id="378" r:id="rId5"/>
    <p:sldId id="478" r:id="rId6"/>
    <p:sldId id="348" r:id="rId7"/>
    <p:sldId id="446" r:id="rId8"/>
    <p:sldId id="459" r:id="rId9"/>
    <p:sldId id="480" r:id="rId10"/>
    <p:sldId id="447" r:id="rId11"/>
    <p:sldId id="380" r:id="rId12"/>
    <p:sldId id="512" r:id="rId13"/>
    <p:sldId id="400" r:id="rId14"/>
    <p:sldId id="514" r:id="rId15"/>
    <p:sldId id="515" r:id="rId16"/>
    <p:sldId id="516" r:id="rId17"/>
    <p:sldId id="517" r:id="rId18"/>
    <p:sldId id="455" r:id="rId19"/>
    <p:sldId id="537" r:id="rId20"/>
    <p:sldId id="539" r:id="rId21"/>
    <p:sldId id="540" r:id="rId22"/>
    <p:sldId id="541" r:id="rId23"/>
    <p:sldId id="542" r:id="rId24"/>
    <p:sldId id="576" r:id="rId25"/>
    <p:sldId id="468" r:id="rId26"/>
    <p:sldId id="551" r:id="rId27"/>
    <p:sldId id="552" r:id="rId28"/>
    <p:sldId id="553" r:id="rId29"/>
    <p:sldId id="554" r:id="rId30"/>
    <p:sldId id="557" r:id="rId31"/>
    <p:sldId id="558" r:id="rId32"/>
    <p:sldId id="559" r:id="rId33"/>
    <p:sldId id="560" r:id="rId34"/>
    <p:sldId id="562" r:id="rId35"/>
    <p:sldId id="563" r:id="rId36"/>
    <p:sldId id="564" r:id="rId37"/>
    <p:sldId id="566" r:id="rId38"/>
    <p:sldId id="569" r:id="rId39"/>
    <p:sldId id="567" r:id="rId40"/>
    <p:sldId id="568" r:id="rId41"/>
    <p:sldId id="473" r:id="rId42"/>
    <p:sldId id="536" r:id="rId43"/>
    <p:sldId id="577" r:id="rId44"/>
    <p:sldId id="357" r:id="rId45"/>
    <p:sldId id="575" r:id="rId46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50"/>
    </p:embeddedFont>
    <p:embeddedFont>
      <p:font typeface="Calibri" panose="020F0502020204030204"/>
      <p:regular r:id="rId51"/>
      <p:bold r:id="rId52"/>
      <p:italic r:id="rId53"/>
      <p:boldItalic r:id="rId54"/>
    </p:embeddedFont>
    <p:embeddedFont>
      <p:font typeface="Impact" panose="020B0806030902050204" pitchFamily="34" charset="0"/>
      <p:regular r:id="rId55"/>
    </p:embeddedFont>
    <p:embeddedFont>
      <p:font typeface="楷体" panose="02010609060101010101" charset="-122"/>
      <p:regular r:id="rId56"/>
    </p:embeddedFont>
    <p:embeddedFont>
      <p:font typeface="汉仪旗黑-85S" panose="00020600040101010101" pitchFamily="18" charset="-122"/>
      <p:bold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FDF731"/>
    <a:srgbClr val="BF6753"/>
    <a:srgbClr val="D1E7F6"/>
    <a:srgbClr val="E40D08"/>
    <a:srgbClr val="1F2DA8"/>
    <a:srgbClr val="EEC920"/>
    <a:srgbClr val="A4D663"/>
    <a:srgbClr val="B4DF5A"/>
    <a:srgbClr val="57C45B"/>
    <a:srgbClr val="069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724" y="-1164"/>
      </p:cViewPr>
      <p:guideLst>
        <p:guide orient="horz" pos="1638"/>
        <p:guide pos="29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7" Type="http://schemas.openxmlformats.org/officeDocument/2006/relationships/font" Target="fonts/font8.fntdata"/><Relationship Id="rId56" Type="http://schemas.openxmlformats.org/officeDocument/2006/relationships/font" Target="fonts/font7.fntdata"/><Relationship Id="rId55" Type="http://schemas.openxmlformats.org/officeDocument/2006/relationships/font" Target="fonts/font6.fntdata"/><Relationship Id="rId54" Type="http://schemas.openxmlformats.org/officeDocument/2006/relationships/font" Target="fonts/font5.fntdata"/><Relationship Id="rId53" Type="http://schemas.openxmlformats.org/officeDocument/2006/relationships/font" Target="fonts/font4.fntdata"/><Relationship Id="rId52" Type="http://schemas.openxmlformats.org/officeDocument/2006/relationships/font" Target="fonts/font3.fntdata"/><Relationship Id="rId51" Type="http://schemas.openxmlformats.org/officeDocument/2006/relationships/font" Target="fonts/font2.fntdata"/><Relationship Id="rId50" Type="http://schemas.openxmlformats.org/officeDocument/2006/relationships/font" Target="fonts/font1.fntdata"/><Relationship Id="rId5" Type="http://schemas.openxmlformats.org/officeDocument/2006/relationships/slide" Target="slides/slide2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E86E7-DE94-498E-9D41-16754C34CE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E86E7-DE94-498E-9D41-16754C34CE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E86E7-DE94-498E-9D41-16754C34CE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E86E7-DE94-498E-9D41-16754C34CE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E86E7-DE94-498E-9D41-16754C34CE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E86E7-DE94-498E-9D41-16754C34CE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E86E7-DE94-498E-9D41-16754C34CE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E86E7-DE94-498E-9D41-16754C34CE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E86E7-DE94-498E-9D41-16754C34CE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E86E7-DE94-498E-9D41-16754C34CE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dirty="0" smtClean="0"/>
          </a:p>
        </p:txBody>
      </p:sp>
      <p:sp>
        <p:nvSpPr>
          <p:cNvPr id="419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5408BD6C-5424-4E29-9EDB-C408610136B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E86E7-DE94-498E-9D41-16754C34CE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E86E7-DE94-498E-9D41-16754C34CE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E86E7-DE94-498E-9D41-16754C34CE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E86E7-DE94-498E-9D41-16754C34CE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381"/>
            <a:ext cx="8139178" cy="37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1941211"/>
            <a:ext cx="8139178" cy="674375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24000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972000"/>
            <a:ext cx="8139178" cy="3781016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2856548"/>
            <a:ext cx="8139178" cy="468634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3383756"/>
            <a:ext cx="8139178" cy="808489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24000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972000"/>
            <a:ext cx="3962432" cy="378000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972000"/>
            <a:ext cx="3962432" cy="378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24000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972000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341782"/>
            <a:ext cx="3962400" cy="3414176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972000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41782"/>
            <a:ext cx="3962432" cy="3414176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24000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972000"/>
            <a:ext cx="3962432" cy="378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972000"/>
            <a:ext cx="3962432" cy="37800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12" y="324000"/>
            <a:ext cx="8139178" cy="486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38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37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3" Type="http://schemas.openxmlformats.org/officeDocument/2006/relationships/theme" Target="../theme/theme1.xml"/><Relationship Id="rId52" Type="http://schemas.openxmlformats.org/officeDocument/2006/relationships/tags" Target="../tags/tag57.xml"/><Relationship Id="rId51" Type="http://schemas.openxmlformats.org/officeDocument/2006/relationships/tags" Target="../tags/tag56.xml"/><Relationship Id="rId50" Type="http://schemas.openxmlformats.org/officeDocument/2006/relationships/tags" Target="../tags/tag55.xml"/><Relationship Id="rId5" Type="http://schemas.openxmlformats.org/officeDocument/2006/relationships/slideLayout" Target="../slideLayouts/slideLayout5.xml"/><Relationship Id="rId49" Type="http://schemas.openxmlformats.org/officeDocument/2006/relationships/tags" Target="../tags/tag54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9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50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51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5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9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3" Type="http://schemas.openxmlformats.org/officeDocument/2006/relationships/notesSlide" Target="../notesSlides/notesSlide13.xml"/><Relationship Id="rId32" Type="http://schemas.openxmlformats.org/officeDocument/2006/relationships/slideLayout" Target="../slideLayouts/slideLayout40.xml"/><Relationship Id="rId31" Type="http://schemas.openxmlformats.org/officeDocument/2006/relationships/tags" Target="../tags/tag130.xml"/><Relationship Id="rId30" Type="http://schemas.openxmlformats.org/officeDocument/2006/relationships/tags" Target="../tags/tag129.xml"/><Relationship Id="rId3" Type="http://schemas.openxmlformats.org/officeDocument/2006/relationships/tags" Target="../tags/tag102.xml"/><Relationship Id="rId29" Type="http://schemas.openxmlformats.org/officeDocument/2006/relationships/tags" Target="../tags/tag128.xml"/><Relationship Id="rId28" Type="http://schemas.openxmlformats.org/officeDocument/2006/relationships/tags" Target="../tags/tag127.xml"/><Relationship Id="rId27" Type="http://schemas.openxmlformats.org/officeDocument/2006/relationships/tags" Target="../tags/tag126.xml"/><Relationship Id="rId26" Type="http://schemas.openxmlformats.org/officeDocument/2006/relationships/tags" Target="../tags/tag125.xml"/><Relationship Id="rId25" Type="http://schemas.openxmlformats.org/officeDocument/2006/relationships/tags" Target="../tags/tag124.xml"/><Relationship Id="rId24" Type="http://schemas.openxmlformats.org/officeDocument/2006/relationships/tags" Target="../tags/tag123.xml"/><Relationship Id="rId23" Type="http://schemas.openxmlformats.org/officeDocument/2006/relationships/tags" Target="../tags/tag122.xml"/><Relationship Id="rId22" Type="http://schemas.openxmlformats.org/officeDocument/2006/relationships/tags" Target="../tags/tag121.xml"/><Relationship Id="rId21" Type="http://schemas.openxmlformats.org/officeDocument/2006/relationships/tags" Target="../tags/tag120.xml"/><Relationship Id="rId20" Type="http://schemas.openxmlformats.org/officeDocument/2006/relationships/tags" Target="../tags/tag119.xml"/><Relationship Id="rId2" Type="http://schemas.openxmlformats.org/officeDocument/2006/relationships/tags" Target="../tags/tag101.xml"/><Relationship Id="rId19" Type="http://schemas.openxmlformats.org/officeDocument/2006/relationships/tags" Target="../tags/tag118.xml"/><Relationship Id="rId18" Type="http://schemas.openxmlformats.org/officeDocument/2006/relationships/tags" Target="../tags/tag117.xml"/><Relationship Id="rId17" Type="http://schemas.openxmlformats.org/officeDocument/2006/relationships/tags" Target="../tags/tag116.xml"/><Relationship Id="rId16" Type="http://schemas.openxmlformats.org/officeDocument/2006/relationships/tags" Target="../tags/tag115.xml"/><Relationship Id="rId15" Type="http://schemas.openxmlformats.org/officeDocument/2006/relationships/tags" Target="../tags/tag114.xml"/><Relationship Id="rId14" Type="http://schemas.openxmlformats.org/officeDocument/2006/relationships/tags" Target="../tags/tag113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tags" Target="../tags/tag100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8" Type="http://schemas.openxmlformats.org/officeDocument/2006/relationships/notesSlide" Target="../notesSlides/notesSlide14.xml"/><Relationship Id="rId17" Type="http://schemas.openxmlformats.org/officeDocument/2006/relationships/slideLayout" Target="../slideLayouts/slideLayout41.xml"/><Relationship Id="rId16" Type="http://schemas.openxmlformats.org/officeDocument/2006/relationships/tags" Target="../tags/tag146.xml"/><Relationship Id="rId15" Type="http://schemas.openxmlformats.org/officeDocument/2006/relationships/tags" Target="../tags/tag145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tags" Target="../tags/tag131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7" Type="http://schemas.openxmlformats.org/officeDocument/2006/relationships/notesSlide" Target="../notesSlides/notesSlide15.xml"/><Relationship Id="rId16" Type="http://schemas.openxmlformats.org/officeDocument/2006/relationships/slideLayout" Target="../slideLayouts/slideLayout42.xml"/><Relationship Id="rId15" Type="http://schemas.openxmlformats.org/officeDocument/2006/relationships/tags" Target="../tags/tag161.xml"/><Relationship Id="rId14" Type="http://schemas.openxmlformats.org/officeDocument/2006/relationships/tags" Target="../tags/tag160.xml"/><Relationship Id="rId13" Type="http://schemas.openxmlformats.org/officeDocument/2006/relationships/tags" Target="../tags/tag159.xml"/><Relationship Id="rId12" Type="http://schemas.openxmlformats.org/officeDocument/2006/relationships/tags" Target="../tags/tag158.xml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tags" Target="../tags/tag14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5.xml"/><Relationship Id="rId1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4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48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19.xml"/><Relationship Id="rId1" Type="http://schemas.openxmlformats.org/officeDocument/2006/relationships/tags" Target="../tags/tag5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3" Type="http://schemas.openxmlformats.org/officeDocument/2006/relationships/notesSlide" Target="../notesSlides/notesSlide9.xml"/><Relationship Id="rId32" Type="http://schemas.openxmlformats.org/officeDocument/2006/relationships/slideLayout" Target="../slideLayouts/slideLayout20.xml"/><Relationship Id="rId31" Type="http://schemas.openxmlformats.org/officeDocument/2006/relationships/tags" Target="../tags/tag98.xml"/><Relationship Id="rId30" Type="http://schemas.openxmlformats.org/officeDocument/2006/relationships/tags" Target="../tags/tag97.xml"/><Relationship Id="rId3" Type="http://schemas.openxmlformats.org/officeDocument/2006/relationships/tags" Target="../tags/tag70.xml"/><Relationship Id="rId29" Type="http://schemas.openxmlformats.org/officeDocument/2006/relationships/tags" Target="../tags/tag96.xml"/><Relationship Id="rId28" Type="http://schemas.openxmlformats.org/officeDocument/2006/relationships/tags" Target="../tags/tag95.xml"/><Relationship Id="rId27" Type="http://schemas.openxmlformats.org/officeDocument/2006/relationships/tags" Target="../tags/tag94.xml"/><Relationship Id="rId26" Type="http://schemas.openxmlformats.org/officeDocument/2006/relationships/tags" Target="../tags/tag93.xml"/><Relationship Id="rId25" Type="http://schemas.openxmlformats.org/officeDocument/2006/relationships/tags" Target="../tags/tag92.xml"/><Relationship Id="rId24" Type="http://schemas.openxmlformats.org/officeDocument/2006/relationships/tags" Target="../tags/tag91.xml"/><Relationship Id="rId23" Type="http://schemas.openxmlformats.org/officeDocument/2006/relationships/tags" Target="../tags/tag90.xml"/><Relationship Id="rId22" Type="http://schemas.openxmlformats.org/officeDocument/2006/relationships/tags" Target="../tags/tag89.xml"/><Relationship Id="rId21" Type="http://schemas.openxmlformats.org/officeDocument/2006/relationships/tags" Target="../tags/tag88.xml"/><Relationship Id="rId20" Type="http://schemas.openxmlformats.org/officeDocument/2006/relationships/tags" Target="../tags/tag87.xml"/><Relationship Id="rId2" Type="http://schemas.openxmlformats.org/officeDocument/2006/relationships/tags" Target="../tags/tag69.xml"/><Relationship Id="rId19" Type="http://schemas.openxmlformats.org/officeDocument/2006/relationships/tags" Target="../tags/tag86.xml"/><Relationship Id="rId18" Type="http://schemas.openxmlformats.org/officeDocument/2006/relationships/tags" Target="../tags/tag85.xml"/><Relationship Id="rId17" Type="http://schemas.openxmlformats.org/officeDocument/2006/relationships/tags" Target="../tags/tag84.xml"/><Relationship Id="rId16" Type="http://schemas.openxmlformats.org/officeDocument/2006/relationships/tags" Target="../tags/tag83.xml"/><Relationship Id="rId15" Type="http://schemas.openxmlformats.org/officeDocument/2006/relationships/tags" Target="../tags/tag82.xml"/><Relationship Id="rId14" Type="http://schemas.openxmlformats.org/officeDocument/2006/relationships/tags" Target="../tags/tag81.xml"/><Relationship Id="rId13" Type="http://schemas.openxmlformats.org/officeDocument/2006/relationships/tags" Target="../tags/tag80.xml"/><Relationship Id="rId12" Type="http://schemas.openxmlformats.org/officeDocument/2006/relationships/tags" Target="../tags/tag79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矩形 619"/>
          <p:cNvSpPr/>
          <p:nvPr/>
        </p:nvSpPr>
        <p:spPr>
          <a:xfrm>
            <a:off x="0" y="2967928"/>
            <a:ext cx="9144000" cy="13936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596"/>
          <p:cNvGrpSpPr/>
          <p:nvPr/>
        </p:nvGrpSpPr>
        <p:grpSpPr>
          <a:xfrm>
            <a:off x="1747814" y="84640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8" name="同心圆 5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9" name="椭圆 59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0" name="椭圆 599"/>
          <p:cNvSpPr/>
          <p:nvPr/>
        </p:nvSpPr>
        <p:spPr>
          <a:xfrm>
            <a:off x="576178" y="1587425"/>
            <a:ext cx="677676" cy="6776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601" name="椭圆 600"/>
          <p:cNvSpPr/>
          <p:nvPr/>
        </p:nvSpPr>
        <p:spPr>
          <a:xfrm>
            <a:off x="1898899" y="507680"/>
            <a:ext cx="274777" cy="2747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601"/>
          <p:cNvGrpSpPr/>
          <p:nvPr/>
        </p:nvGrpSpPr>
        <p:grpSpPr>
          <a:xfrm>
            <a:off x="4870435" y="2666868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03" name="同心圆 6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4" name="椭圆 60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604"/>
          <p:cNvGrpSpPr/>
          <p:nvPr/>
        </p:nvGrpSpPr>
        <p:grpSpPr>
          <a:xfrm>
            <a:off x="4044972" y="1641696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06" name="同心圆 6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7" name="椭圆 60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607"/>
          <p:cNvGrpSpPr/>
          <p:nvPr/>
        </p:nvGrpSpPr>
        <p:grpSpPr>
          <a:xfrm>
            <a:off x="3590561" y="254521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09" name="同心圆 6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0" name="椭圆 60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10"/>
          <p:cNvGrpSpPr/>
          <p:nvPr/>
        </p:nvGrpSpPr>
        <p:grpSpPr>
          <a:xfrm>
            <a:off x="432220" y="434900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12" name="同心圆 6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3" name="椭圆 61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4" name="椭圆 613"/>
          <p:cNvSpPr/>
          <p:nvPr/>
        </p:nvSpPr>
        <p:spPr>
          <a:xfrm>
            <a:off x="4534786" y="1054818"/>
            <a:ext cx="274777" cy="2747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615" name="椭圆 614"/>
          <p:cNvSpPr/>
          <p:nvPr/>
        </p:nvSpPr>
        <p:spPr>
          <a:xfrm>
            <a:off x="4549299" y="4510927"/>
            <a:ext cx="137389" cy="13738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15"/>
          <p:cNvGrpSpPr/>
          <p:nvPr/>
        </p:nvGrpSpPr>
        <p:grpSpPr>
          <a:xfrm>
            <a:off x="7580014" y="3949931"/>
            <a:ext cx="713989" cy="71398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17" name="同心圆 6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8" name="椭圆 6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2" name="TextBox 7"/>
          <p:cNvSpPr>
            <a:spLocks noChangeArrowheads="1"/>
          </p:cNvSpPr>
          <p:nvPr/>
        </p:nvSpPr>
        <p:spPr bwMode="auto">
          <a:xfrm>
            <a:off x="1049526" y="3018465"/>
            <a:ext cx="6613804" cy="70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亚马逊最靓的</a:t>
            </a:r>
            <a:r>
              <a:rPr lang="en-US" altLang="zh-CN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''</a:t>
            </a:r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崽</a:t>
            </a:r>
            <a:r>
              <a:rPr lang="en-US" altLang="zh-CN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''</a:t>
            </a:r>
            <a:endParaRPr lang="en-US" altLang="zh-CN" sz="4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Palatino"/>
            </a:endParaRPr>
          </a:p>
        </p:txBody>
      </p:sp>
      <p:sp>
        <p:nvSpPr>
          <p:cNvPr id="623" name="TextBox 7"/>
          <p:cNvSpPr>
            <a:spLocks noChangeArrowheads="1"/>
          </p:cNvSpPr>
          <p:nvPr/>
        </p:nvSpPr>
        <p:spPr bwMode="auto">
          <a:xfrm>
            <a:off x="1243856" y="3850716"/>
            <a:ext cx="5461744" cy="30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altLang="zh-CN" sz="1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Lily   Alice   Jojo</a:t>
            </a:r>
            <a:endParaRPr lang="en-US" altLang="zh-CN" sz="14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24" name="直接连接符 623"/>
          <p:cNvCxnSpPr/>
          <p:nvPr/>
        </p:nvCxnSpPr>
        <p:spPr>
          <a:xfrm flipV="1">
            <a:off x="1459230" y="3795395"/>
            <a:ext cx="5848350" cy="2032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52465 -0.50957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9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1.18319E-6 L 0.21702 -0.3707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2.71605E-6 L 0.12309 0.575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6.17284E-7 L -0.71736 -0.40556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7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44444E-6 4.32099E-6 L -0.64115 -0.9497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" grpId="0" animBg="1"/>
      <p:bldP spid="600" grpId="0" animBg="1"/>
      <p:bldP spid="600" grpId="1" animBg="1"/>
      <p:bldP spid="600" grpId="2" animBg="1"/>
      <p:bldP spid="601" grpId="0" animBg="1"/>
      <p:bldP spid="601" grpId="1" animBg="1"/>
      <p:bldP spid="601" grpId="2" animBg="1"/>
      <p:bldP spid="614" grpId="0" animBg="1"/>
      <p:bldP spid="614" grpId="1" animBg="1"/>
      <p:bldP spid="614" grpId="2" animBg="1"/>
      <p:bldP spid="615" grpId="0" animBg="1"/>
      <p:bldP spid="615" grpId="1" animBg="1"/>
      <p:bldP spid="615" grpId="2" animBg="1"/>
      <p:bldP spid="622" grpId="0"/>
      <p:bldP spid="6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77800" y="440055"/>
            <a:ext cx="260794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目前，亚马逊在全球各地拥有14个站点。据Marketplace Pulse报道，在不到一年的时间里，整个亚马逊平台新增了100万卖家，平均每天有3398个新卖家加入，每小时141个，每分钟超过2个。</a:t>
            </a:r>
            <a:endParaRPr lang="zh-CN" altLang="en-US"/>
          </a:p>
        </p:txBody>
      </p:sp>
      <p:pic>
        <p:nvPicPr>
          <p:cNvPr id="5" name="图片 4" descr="63d7f09707d4478d41f15b0678ba8b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635" y="161925"/>
            <a:ext cx="5647690" cy="48583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27"/>
          <p:cNvGrpSpPr/>
          <p:nvPr/>
        </p:nvGrpSpPr>
        <p:grpSpPr>
          <a:xfrm>
            <a:off x="775970" y="1539875"/>
            <a:ext cx="2254885" cy="2277745"/>
            <a:chOff x="5359729" y="4131870"/>
            <a:chExt cx="1513668" cy="1513668"/>
          </a:xfrm>
          <a:solidFill>
            <a:srgbClr val="C00000"/>
          </a:solidFill>
        </p:grpSpPr>
        <p:grpSp>
          <p:nvGrpSpPr>
            <p:cNvPr id="74" name="Group 16"/>
            <p:cNvGrpSpPr/>
            <p:nvPr/>
          </p:nvGrpSpPr>
          <p:grpSpPr>
            <a:xfrm>
              <a:off x="5359729" y="4131870"/>
              <a:ext cx="1513668" cy="1513668"/>
              <a:chOff x="5338709" y="4121360"/>
              <a:chExt cx="1513668" cy="1513668"/>
            </a:xfrm>
            <a:grpFill/>
          </p:grpSpPr>
          <p:sp>
            <p:nvSpPr>
              <p:cNvPr id="76" name="Teardrop 7"/>
              <p:cNvSpPr/>
              <p:nvPr/>
            </p:nvSpPr>
            <p:spPr>
              <a:xfrm rot="8028697">
                <a:off x="5404276" y="4192391"/>
                <a:ext cx="1383446" cy="13834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 b="1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Teardrop 13"/>
              <p:cNvSpPr/>
              <p:nvPr/>
            </p:nvSpPr>
            <p:spPr>
              <a:xfrm rot="8028697">
                <a:off x="5338709" y="4121360"/>
                <a:ext cx="1513668" cy="1513668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 b="1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5" name="Rectangle 64"/>
            <p:cNvSpPr/>
            <p:nvPr/>
          </p:nvSpPr>
          <p:spPr>
            <a:xfrm>
              <a:off x="5540611" y="4726690"/>
              <a:ext cx="1158240" cy="67433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自己身份定位是什么</a:t>
              </a:r>
              <a:endPara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285720" y="357172"/>
            <a:ext cx="5000660" cy="4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096645"/>
            <a:r>
              <a:rPr lang="zh-CN" altLang="en-US" sz="2250" b="1" spc="408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如何定位</a:t>
            </a:r>
            <a:endParaRPr lang="zh-CN" altLang="en-US" sz="2250" b="1" spc="408" dirty="0" smtClean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3548380" y="1525270"/>
            <a:ext cx="2254885" cy="2277745"/>
            <a:chOff x="5359729" y="4131870"/>
            <a:chExt cx="1513668" cy="1513668"/>
          </a:xfrm>
          <a:solidFill>
            <a:srgbClr val="C00000"/>
          </a:solidFill>
        </p:grpSpPr>
        <p:grpSp>
          <p:nvGrpSpPr>
            <p:cNvPr id="3" name="Group 16"/>
            <p:cNvGrpSpPr/>
            <p:nvPr/>
          </p:nvGrpSpPr>
          <p:grpSpPr>
            <a:xfrm>
              <a:off x="5359729" y="4131870"/>
              <a:ext cx="1513668" cy="1513668"/>
              <a:chOff x="5338709" y="4121360"/>
              <a:chExt cx="1513668" cy="1513668"/>
            </a:xfrm>
            <a:grpFill/>
          </p:grpSpPr>
          <p:sp>
            <p:nvSpPr>
              <p:cNvPr id="4" name="Teardrop 7"/>
              <p:cNvSpPr/>
              <p:nvPr/>
            </p:nvSpPr>
            <p:spPr>
              <a:xfrm rot="8028697">
                <a:off x="5404276" y="4192391"/>
                <a:ext cx="1383446" cy="13834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vi-VN" sz="1350" b="1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Teardrop 13"/>
              <p:cNvSpPr/>
              <p:nvPr/>
            </p:nvSpPr>
            <p:spPr>
              <a:xfrm rot="8028697">
                <a:off x="5338709" y="4121360"/>
                <a:ext cx="1513668" cy="1513668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vi-VN" sz="1350" b="1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Rectangle 64"/>
            <p:cNvSpPr/>
            <p:nvPr/>
          </p:nvSpPr>
          <p:spPr>
            <a:xfrm>
              <a:off x="5540611" y="4726690"/>
              <a:ext cx="1158240" cy="46967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品类和货源是什么</a:t>
              </a:r>
              <a:endPara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Group 27"/>
          <p:cNvGrpSpPr/>
          <p:nvPr/>
        </p:nvGrpSpPr>
        <p:grpSpPr>
          <a:xfrm>
            <a:off x="6339840" y="1548765"/>
            <a:ext cx="2254885" cy="2277745"/>
            <a:chOff x="5359729" y="4131870"/>
            <a:chExt cx="1513668" cy="1513668"/>
          </a:xfrm>
          <a:solidFill>
            <a:srgbClr val="C00000"/>
          </a:solidFill>
        </p:grpSpPr>
        <p:grpSp>
          <p:nvGrpSpPr>
            <p:cNvPr id="8" name="Group 16"/>
            <p:cNvGrpSpPr/>
            <p:nvPr/>
          </p:nvGrpSpPr>
          <p:grpSpPr>
            <a:xfrm>
              <a:off x="5359729" y="4131870"/>
              <a:ext cx="1513668" cy="1513668"/>
              <a:chOff x="5338709" y="4121360"/>
              <a:chExt cx="1513668" cy="1513668"/>
            </a:xfrm>
            <a:grpFill/>
          </p:grpSpPr>
          <p:sp>
            <p:nvSpPr>
              <p:cNvPr id="10" name="Teardrop 7"/>
              <p:cNvSpPr/>
              <p:nvPr/>
            </p:nvSpPr>
            <p:spPr>
              <a:xfrm rot="8028697">
                <a:off x="5404276" y="4192391"/>
                <a:ext cx="1383446" cy="13834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vi-VN" sz="1350" b="1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Teardrop 13"/>
              <p:cNvSpPr/>
              <p:nvPr/>
            </p:nvSpPr>
            <p:spPr>
              <a:xfrm rot="8028697">
                <a:off x="5338709" y="4121360"/>
                <a:ext cx="1513668" cy="1513668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vi-VN" sz="1350" b="1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Rectangle 64"/>
            <p:cNvSpPr/>
            <p:nvPr/>
          </p:nvSpPr>
          <p:spPr>
            <a:xfrm>
              <a:off x="5540611" y="4726690"/>
              <a:ext cx="1158240" cy="67433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亚马逊平台的规则是什么</a:t>
              </a:r>
              <a:endPara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14:prism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19430" y="437515"/>
            <a:ext cx="2468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自己身份定位是什么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8795" y="1396365"/>
            <a:ext cx="8240395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这是最基本的，也是最本质的问题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首先你要知道你是工厂？还是贸易公司呢？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如果说你是工厂没那么就意味着你的产品是确定的，所以对于我们来说，注册并且培养我们自己的品牌应该是长远发展的无疑之路。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但是如果你是贸易公司，定位就很重要了，会影响我们后期的一系列的行为。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再亚马逊的注册方面，对于工厂在亚马逊开店的问题都不大，亚马逊更欢迎的就是有着工厂背景的第三方卖家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08635" y="430530"/>
            <a:ext cx="2011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品类和货源是什么</a:t>
            </a:r>
            <a:endParaRPr lang="zh-CN" altLang="en-US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8635" y="1609090"/>
            <a:ext cx="83489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亚马逊的目前只对一些品类有着限制，我们经常用到的并没有限制。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如果说你想要销售的品类有着销售限制，你需要申请在这些分类下进行销售的权限，目前来说受限的品类有：汽车配件，服装，饰品，行李，收藏品，工业科学，珠宝，手表类，玩具和游戏（仅限假期）。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你的品类的选择也会影响你以后的供应链的管理，同时我们在品类下还需要考虑我们的SKU的数量和分布的问题，亚马逊是一个重产品，轻店铺的平台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91490" y="363220"/>
            <a:ext cx="297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亚马逊平台的规则是什么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8500" y="1349375"/>
            <a:ext cx="7847965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通常说，第三方是死的特别快的，其中的一个重要的原因是不懂规则也不管规则。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亚马逊是一个规则成熟且规范的平台，懂亚马逊的规则，意味着我们做事情能够事半功倍，问问我们自己对亚马逊了解吗？知道亚马逊的规则吗？知道亚马逊的排名和曝光规则吗？只有懂得并且理解规则的基础上，才能够去真正的运营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真正的运营并不是单纯的在平台上铺货，也不是有订单我们就接收，也不去回复买家，而是我们运用平台的规则，结合市场来进行有规划有评估的推广和运营。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33680" y="941705"/>
            <a:ext cx="888746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zh-CN" altLang="zh-CN" dirty="0">
                <a:sym typeface="+mn-ea"/>
              </a:rPr>
              <a:t>注册亚马逊账号准备</a:t>
            </a:r>
            <a:r>
              <a:rPr lang="zh-CN" altLang="zh-CN" dirty="0" smtClean="0">
                <a:sym typeface="+mn-ea"/>
              </a:rPr>
              <a:t>工作</a:t>
            </a:r>
            <a:r>
              <a:rPr lang="zh-CN" altLang="en-US" dirty="0" smtClean="0">
                <a:sym typeface="+mn-ea"/>
              </a:rPr>
              <a:t>：</a:t>
            </a:r>
            <a:endParaRPr lang="zh-CN" altLang="en-US" dirty="0" smtClean="0">
              <a:sym typeface="+mn-ea"/>
            </a:endParaRPr>
          </a:p>
          <a:p>
            <a:pPr marL="0" indent="0">
              <a:buNone/>
            </a:pPr>
            <a:endParaRPr lang="zh-CN" altLang="zh-CN" dirty="0"/>
          </a:p>
          <a:p>
            <a:pPr marL="0" lvl="0" indent="0">
              <a:buNone/>
            </a:pPr>
            <a:r>
              <a:rPr lang="en-US" altLang="zh-CN" dirty="0" smtClean="0">
                <a:sym typeface="+mn-ea"/>
              </a:rPr>
              <a:t>1</a:t>
            </a:r>
            <a:r>
              <a:rPr lang="zh-CN" altLang="en-US" dirty="0" smtClean="0">
                <a:sym typeface="+mn-ea"/>
              </a:rPr>
              <a:t>、</a:t>
            </a:r>
            <a:r>
              <a:rPr lang="zh-CN" altLang="zh-CN" dirty="0" smtClean="0">
                <a:sym typeface="+mn-ea"/>
              </a:rPr>
              <a:t>根据计划开通站点的</a:t>
            </a:r>
            <a:r>
              <a:rPr lang="zh-CN" altLang="zh-CN" dirty="0">
                <a:sym typeface="+mn-ea"/>
              </a:rPr>
              <a:t>数量，配置一台或者几台高配置电脑，以及独立网线。特别强调：一台电脑只能登录一个人亚马逊账号，登录</a:t>
            </a:r>
            <a:r>
              <a:rPr lang="en-US" altLang="zh-CN" dirty="0">
                <a:sym typeface="+mn-ea"/>
              </a:rPr>
              <a:t>2</a:t>
            </a:r>
            <a:r>
              <a:rPr lang="zh-CN" altLang="zh-CN" dirty="0">
                <a:sym typeface="+mn-ea"/>
              </a:rPr>
              <a:t>个或以上会被关联，关联后只会剩一组账号。刚开始的卖家可以用无线网卡，但已经做到团队划分操作建议专线专用。</a:t>
            </a:r>
            <a:endParaRPr lang="zh-CN" altLang="zh-CN" dirty="0">
              <a:sym typeface="+mn-ea"/>
            </a:endParaRPr>
          </a:p>
          <a:p>
            <a:pPr marL="0" lvl="0" indent="0">
              <a:buNone/>
            </a:pPr>
            <a:r>
              <a:rPr lang="en-US" altLang="zh-CN" dirty="0" smtClean="0">
                <a:sym typeface="+mn-ea"/>
              </a:rPr>
              <a:t>2</a:t>
            </a:r>
            <a:r>
              <a:rPr lang="zh-CN" altLang="en-US" dirty="0" smtClean="0">
                <a:sym typeface="+mn-ea"/>
              </a:rPr>
              <a:t>、</a:t>
            </a:r>
            <a:r>
              <a:rPr lang="zh-CN" altLang="zh-CN" dirty="0" smtClean="0">
                <a:sym typeface="+mn-ea"/>
              </a:rPr>
              <a:t>支持</a:t>
            </a:r>
            <a:r>
              <a:rPr lang="zh-CN" altLang="zh-CN" dirty="0">
                <a:sym typeface="+mn-ea"/>
              </a:rPr>
              <a:t>美金的信用卡（</a:t>
            </a:r>
            <a:r>
              <a:rPr lang="en-US" altLang="zh-CN" dirty="0">
                <a:sym typeface="+mn-ea"/>
              </a:rPr>
              <a:t>visa/</a:t>
            </a:r>
            <a:r>
              <a:rPr lang="en-US" altLang="zh-CN" dirty="0" err="1">
                <a:sym typeface="+mn-ea"/>
              </a:rPr>
              <a:t>mastcard</a:t>
            </a:r>
            <a:r>
              <a:rPr lang="zh-CN" altLang="zh-CN" dirty="0">
                <a:sym typeface="+mn-ea"/>
              </a:rPr>
              <a:t>）：主要用于激活账号，双币种信用卡，支持美元，前期扣除平台月租，不收款。</a:t>
            </a:r>
            <a:endParaRPr lang="zh-CN" altLang="zh-CN" dirty="0">
              <a:sym typeface="+mn-ea"/>
            </a:endParaRPr>
          </a:p>
          <a:p>
            <a:pPr marL="0" lvl="0" indent="0">
              <a:buNone/>
            </a:pPr>
            <a:r>
              <a:rPr lang="en-US" altLang="zh-CN" dirty="0" smtClean="0">
                <a:sym typeface="+mn-ea"/>
              </a:rPr>
              <a:t>3</a:t>
            </a:r>
            <a:r>
              <a:rPr lang="zh-CN" altLang="en-US" dirty="0" smtClean="0">
                <a:sym typeface="+mn-ea"/>
              </a:rPr>
              <a:t>、</a:t>
            </a:r>
            <a:r>
              <a:rPr lang="zh-CN" altLang="zh-CN" dirty="0" smtClean="0">
                <a:sym typeface="+mn-ea"/>
              </a:rPr>
              <a:t>手</a:t>
            </a:r>
            <a:r>
              <a:rPr lang="zh-CN" altLang="zh-CN" dirty="0">
                <a:sym typeface="+mn-ea"/>
              </a:rPr>
              <a:t>机号码或座机号码，</a:t>
            </a:r>
            <a:r>
              <a:rPr lang="en-US" altLang="zh-CN" dirty="0">
                <a:sym typeface="+mn-ea"/>
              </a:rPr>
              <a:t>AUTHENTICATOR</a:t>
            </a:r>
            <a:endParaRPr lang="en-US" altLang="zh-CN" dirty="0">
              <a:sym typeface="+mn-ea"/>
            </a:endParaRPr>
          </a:p>
          <a:p>
            <a:pPr marL="0" lvl="0" indent="0">
              <a:buNone/>
            </a:pPr>
            <a:r>
              <a:rPr lang="en-US" altLang="zh-CN" dirty="0" smtClean="0">
                <a:sym typeface="+mn-ea"/>
              </a:rPr>
              <a:t>4</a:t>
            </a:r>
            <a:r>
              <a:rPr lang="zh-CN" altLang="en-US" dirty="0" smtClean="0">
                <a:sym typeface="+mn-ea"/>
              </a:rPr>
              <a:t>、</a:t>
            </a:r>
            <a:r>
              <a:rPr lang="zh-CN" altLang="zh-CN" dirty="0" smtClean="0">
                <a:sym typeface="+mn-ea"/>
              </a:rPr>
              <a:t>邮箱</a:t>
            </a:r>
            <a:endParaRPr lang="zh-CN" altLang="zh-CN" dirty="0"/>
          </a:p>
          <a:p>
            <a:pPr marL="0" lvl="0" indent="0">
              <a:buNone/>
            </a:pPr>
            <a:r>
              <a:rPr lang="en-US" altLang="zh-CN" dirty="0" smtClean="0">
                <a:sym typeface="+mn-ea"/>
              </a:rPr>
              <a:t>5</a:t>
            </a:r>
            <a:r>
              <a:rPr lang="zh-CN" altLang="en-US" dirty="0" smtClean="0">
                <a:sym typeface="+mn-ea"/>
              </a:rPr>
              <a:t>、</a:t>
            </a:r>
            <a:r>
              <a:rPr lang="zh-CN" altLang="zh-CN" dirty="0" smtClean="0">
                <a:sym typeface="+mn-ea"/>
              </a:rPr>
              <a:t>对应</a:t>
            </a:r>
            <a:r>
              <a:rPr lang="zh-CN" altLang="zh-CN" dirty="0">
                <a:sym typeface="+mn-ea"/>
              </a:rPr>
              <a:t>中国地址：能提供相应单据的地址，如水电费账单等</a:t>
            </a:r>
            <a:endParaRPr lang="zh-CN" altLang="zh-CN" dirty="0"/>
          </a:p>
          <a:p>
            <a:pPr marL="0" lvl="0" indent="0">
              <a:buNone/>
            </a:pPr>
            <a:r>
              <a:rPr lang="en-US" altLang="zh-CN" dirty="0" smtClean="0">
                <a:sym typeface="+mn-ea"/>
              </a:rPr>
              <a:t>6</a:t>
            </a:r>
            <a:r>
              <a:rPr lang="zh-CN" altLang="en-US" dirty="0" smtClean="0">
                <a:sym typeface="+mn-ea"/>
              </a:rPr>
              <a:t>、</a:t>
            </a:r>
            <a:r>
              <a:rPr lang="zh-CN" altLang="zh-CN" dirty="0" smtClean="0">
                <a:sym typeface="+mn-ea"/>
              </a:rPr>
              <a:t>收款账号</a:t>
            </a:r>
            <a:r>
              <a:rPr lang="zh-CN" altLang="zh-CN" dirty="0">
                <a:sym typeface="+mn-ea"/>
              </a:rPr>
              <a:t>：美国本土银行账号或美国站支持的其它国家银行账号</a:t>
            </a:r>
            <a:endParaRPr lang="zh-CN" altLang="zh-CN" dirty="0"/>
          </a:p>
          <a:p>
            <a:pPr marL="0" lvl="0" indent="0">
              <a:buNone/>
            </a:pPr>
            <a:r>
              <a:rPr lang="en-US" altLang="zh-CN" dirty="0" smtClean="0">
                <a:sym typeface="+mn-ea"/>
              </a:rPr>
              <a:t>7</a:t>
            </a:r>
            <a:r>
              <a:rPr lang="zh-CN" altLang="en-US" dirty="0" smtClean="0">
                <a:sym typeface="+mn-ea"/>
              </a:rPr>
              <a:t>、</a:t>
            </a:r>
            <a:r>
              <a:rPr lang="zh-CN" altLang="zh-CN" dirty="0" smtClean="0">
                <a:sym typeface="+mn-ea"/>
              </a:rPr>
              <a:t>准备能证明自己实力</a:t>
            </a:r>
            <a:r>
              <a:rPr lang="zh-CN" altLang="zh-CN" dirty="0">
                <a:sym typeface="+mn-ea"/>
              </a:rPr>
              <a:t>的一切资料，跨境</a:t>
            </a:r>
            <a:r>
              <a:rPr lang="en-US" altLang="zh-CN" dirty="0">
                <a:sym typeface="+mn-ea"/>
              </a:rPr>
              <a:t>b2c</a:t>
            </a:r>
            <a:r>
              <a:rPr lang="zh-CN" altLang="zh-CN" dirty="0">
                <a:sym typeface="+mn-ea"/>
              </a:rPr>
              <a:t>网址，独立网站网址，海外商标、专利</a:t>
            </a:r>
            <a:endParaRPr lang="en-US" altLang="zh-CN" dirty="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0075" y="485775"/>
            <a:ext cx="115316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账号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注册</a:t>
            </a:r>
            <a:endParaRPr lang="zh-CN" altLang="en-US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56870" y="356870"/>
            <a:ext cx="612394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096645"/>
            <a:r>
              <a:rPr lang="zh-CN" altLang="en-US" sz="2000" b="1" spc="408" dirty="0">
                <a:latin typeface="微软雅黑" panose="020B0503020204020204" pitchFamily="34" charset="-122"/>
                <a:ea typeface="宋体" panose="02010600030101010101" pitchFamily="2" charset="-122"/>
                <a:cs typeface="Open Sans" panose="020B0606030504020204" pitchFamily="34" charset="0"/>
                <a:sym typeface="+mn-ea"/>
              </a:rPr>
              <a:t>收款方式</a:t>
            </a:r>
            <a:endParaRPr lang="zh-CN" altLang="en-US" sz="2000" b="1" spc="408" dirty="0">
              <a:latin typeface="微软雅黑" panose="020B0503020204020204" pitchFamily="34" charset="-122"/>
              <a:ea typeface="宋体" panose="02010600030101010101" pitchFamily="2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596265" y="990600"/>
            <a:ext cx="8141335" cy="437769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rtlCol="0" anchor="t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auto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/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56870" y="1181735"/>
            <a:ext cx="8515985" cy="3692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【普遍认可】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1、美国银行账户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2、香港银行账户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3、World First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4、Payoneer（所谓的P卡）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5、PingPong卡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6</a:t>
            </a:r>
            <a:r>
              <a:rPr lang="zh-CN" altLang="en-US"/>
              <a:t>、连连支付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14:prism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11175" y="456565"/>
            <a:ext cx="2548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美国银行账户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23875" y="1327150"/>
            <a:ext cx="779272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美国银行卡（实体卡）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亚马逊收款方式：美国银行卡（实体卡）。</a:t>
            </a:r>
            <a:endParaRPr lang="zh-CN" altLang="en-US"/>
          </a:p>
          <a:p>
            <a:r>
              <a:rPr lang="zh-CN" altLang="en-US"/>
              <a:t>国内卖家申请美国银行卡比较麻烦，找代理注册美国公司+税号（在订单数达到50笔或者金额大于2W美金时必须提供），再开户的话费用也较高（据说要 8000到1.5万元），开户费时费力费钱。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用美国银行卡来收款亚马逊美国站，美元入账免费，但接收亚马逊欧洲站、英国站、加拿大和日本等站点的款项时， 亚马逊会先将本地货币转换为美元入账，这个过程会有3%左右的汇损。从美国银行卡转款到国内收20到45美金每笔，无汇率损失。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73405" y="456565"/>
            <a:ext cx="2054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香港银行账户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3195" y="1557020"/>
            <a:ext cx="881761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国内卖家申请香港银行卡也比较麻烦，用香港银行卡来收款亚马逊任意站点都会有3%左右的汇损，美元/欧元/英镑/加元/日元等外币都会被香港银行强制兑换成港币再入账，你再把港币转回人民币到国内，两次转化，费用相信也比较可观了（据说是3%到3.5%的总费用），还不方便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需要注意的是，实体美国银行卡和香港银行卡都不支持子帐户，如果你在亚马逊美国站运营多个店铺的话，收款是个大问题。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54990" y="419735"/>
            <a:ext cx="3008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Payoneer （</a:t>
            </a:r>
            <a:r>
              <a:rPr lang="en-US" altLang="zh-CN"/>
              <a:t>P</a:t>
            </a:r>
            <a:r>
              <a:rPr lang="zh-CN" altLang="en-US"/>
              <a:t>卡）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46380" y="939165"/>
            <a:ext cx="810958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Payoneer：简称P卡，是一家在2005年于美国成立的跨境资金下发公司，是亚马逊目前唯一官方推荐的收款方式，提供全球支付解决方案，还可以像美国公司一样接收美国B2B资金。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申请资质：Payoneer有身份证或营业执照国内银行卡即可申请，最快5分钟自动通过审核并开通收款帐户。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安全性：Payoneer Inc持有美国Money Transmitter 执照，并在FinCEN(美国金融犯罪执法局)注册为MSB(MoneyService Business 货币服务企业)以及MasterCard®国际万事达卡组织授权的服务商。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如何在注册亚马逊账号在美国开店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欧洲站和英国站需要KYC审核，同一个站点只能一个公司对应一个店铺对应一个Payoneer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85750" y="356870"/>
            <a:ext cx="5238115" cy="4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096645"/>
            <a:r>
              <a:rPr lang="zh-CN" altLang="en-CA" sz="2250" b="1" spc="408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小调查</a:t>
            </a:r>
            <a:endParaRPr lang="zh-CN" altLang="en-CA" sz="2250" b="1" spc="408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pic>
        <p:nvPicPr>
          <p:cNvPr id="62469" name="Picture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645" y="1342390"/>
            <a:ext cx="2651125" cy="33159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710305" y="2370455"/>
            <a:ext cx="47567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spc="15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你们现在遇到的亚马逊问题有哪些？</a:t>
            </a:r>
            <a:endParaRPr lang="zh-CN" altLang="en-US" sz="2800" b="1" spc="150" noProof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14:prism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03885" y="407670"/>
            <a:ext cx="20961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World First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02945" y="1223010"/>
            <a:ext cx="761365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World First：简称WF卡，是一家在2004年在英国成立的外汇兑换公司。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申请资质：个人/公司身份均可申请，信用卡账单可用激活码代替，亚马逊店铺链接可后补。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安全性：World First 的母公司 World First UK有限公司是由英国金融行为监管局("FCA")依据《2011年电子货币条例》授权发行电子货币的(许可证号：900508)。(FCA是英国金融投资服务行业的中央监管机构，负责监管银行、保险以及投资业务。)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卖家如有需要，可向WF卡公司申请多个美元账户，分开绑定亚马逊店铺，并且不关联。但只针对于美国站。</a:t>
            </a: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05460" y="444500"/>
            <a:ext cx="2050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PingPong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31165" y="1185545"/>
            <a:ext cx="781367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PingPong：金融是一家在2014年成立的国内首家跨境收款平台，专注为中国跨境电商提供亚马逊收款服务。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申请资质：支持个人/公司身份申请，需要1到3个工作日来开通。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安全性：PingPong金融总部位于杭州，按照央行和外管局的监管要求开展业务。PingPong金融拥有注册于纽约的金融服务子公司(PingPongGlobal Solutions)，接受美国金融犯罪执法局(FinCEN)的监管。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注册时提供店铺链接，成功绑定pingpong账户后，PingPong金融会给卖家的亚马逊店铺分配不同的唯一的美国银行收款账户。为了防止关联，卖家在绑定店铺的时，需要在常登录亚马逊店铺的电脑上进行操作。而且申请子账号要等主账号审核通过后才能申请，并且千万不能绑错。</a:t>
            </a:r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05460" y="444500"/>
            <a:ext cx="2050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连连支付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-38100" y="907415"/>
            <a:ext cx="9138920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连连支付支持快捷支付，快速付款、操作简单、支付安全、全平台支持，支持手机端、电脑端收款的个人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支持183家银行借记卡和信用卡，借记卡支付成功率超过90%，信用卡支付成功率超过93%支付产品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支持APP、HTML5、WAP、PC、SDK快速接入，节省开发2-4个人开发周期，内嵌商家APP无需跳转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支持商户定制UI页面，独有的卡bin查询接口，系统自动识别所属银行名称、银行卡类型，二次支付仅需2步，提升转化率。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连连支付是第一家专注移动支付风控系统，投入千万元研发经费，与浙大联合开发欺诈风控引擎系统；通过风险策略、数据模型，全方面、多角度实时对交易进行监控 </a:t>
            </a:r>
            <a:endParaRPr lang="zh-CN" altLang="en-US" sz="1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460750" y="1592580"/>
            <a:ext cx="1585595" cy="1631594"/>
            <a:chOff x="7772" y="2000"/>
            <a:chExt cx="3694" cy="3694"/>
          </a:xfrm>
        </p:grpSpPr>
        <p:sp>
          <p:nvSpPr>
            <p:cNvPr id="17" name="Elipse 28"/>
            <p:cNvSpPr/>
            <p:nvPr/>
          </p:nvSpPr>
          <p:spPr>
            <a:xfrm>
              <a:off x="8332" y="2542"/>
              <a:ext cx="2605" cy="260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p>
              <a:pPr algn="ctr"/>
              <a:endParaRPr lang="es-MX" sz="1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7772" y="2000"/>
              <a:ext cx="3694" cy="3694"/>
              <a:chOff x="7772" y="2000"/>
              <a:chExt cx="3694" cy="3694"/>
            </a:xfrm>
          </p:grpSpPr>
          <p:sp>
            <p:nvSpPr>
              <p:cNvPr id="13" name="Elipse 11"/>
              <p:cNvSpPr/>
              <p:nvPr/>
            </p:nvSpPr>
            <p:spPr>
              <a:xfrm>
                <a:off x="8342" y="2560"/>
                <a:ext cx="2561" cy="2561"/>
              </a:xfrm>
              <a:prstGeom prst="ellipse">
                <a:avLst/>
              </a:prstGeom>
              <a:noFill/>
              <a:ln w="508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p>
                <a:pPr algn="ctr"/>
                <a:endParaRPr lang="es-MX" sz="1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4" name="Elipse 12"/>
              <p:cNvSpPr/>
              <p:nvPr/>
            </p:nvSpPr>
            <p:spPr>
              <a:xfrm>
                <a:off x="7772" y="2000"/>
                <a:ext cx="3694" cy="3694"/>
              </a:xfrm>
              <a:prstGeom prst="ellipse">
                <a:avLst/>
              </a:prstGeom>
              <a:noFill/>
              <a:ln w="50800">
                <a:solidFill>
                  <a:srgbClr val="0102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p>
                <a:pPr algn="ctr"/>
                <a:endParaRPr lang="es-MX" sz="1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5" name="Elipse 13"/>
              <p:cNvSpPr/>
              <p:nvPr/>
            </p:nvSpPr>
            <p:spPr>
              <a:xfrm>
                <a:off x="10578" y="2235"/>
                <a:ext cx="650" cy="650"/>
              </a:xfrm>
              <a:prstGeom prst="ellipse">
                <a:avLst/>
              </a:prstGeom>
              <a:gradFill>
                <a:gsLst>
                  <a:gs pos="20000">
                    <a:srgbClr val="C24328"/>
                  </a:gs>
                  <a:gs pos="100000">
                    <a:srgbClr val="FCBC2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p>
                <a:pPr algn="ctr"/>
                <a:endParaRPr lang="es-MX" sz="1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sp>
        <p:nvSpPr>
          <p:cNvPr id="30" name="矩形 29"/>
          <p:cNvSpPr/>
          <p:nvPr/>
        </p:nvSpPr>
        <p:spPr>
          <a:xfrm>
            <a:off x="356870" y="356870"/>
            <a:ext cx="612394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096645"/>
            <a:r>
              <a:rPr lang="zh-CN" altLang="en-US" sz="1600" b="1" spc="408" dirty="0">
                <a:ea typeface="宋体" panose="02010600030101010101" pitchFamily="2" charset="-122"/>
                <a:cs typeface="Open Sans" panose="020B0606030504020204" pitchFamily="34" charset="0"/>
                <a:sym typeface="+mn-ea"/>
              </a:rPr>
              <a:t>产品上架</a:t>
            </a:r>
            <a:endParaRPr lang="zh-CN" altLang="en-US" sz="1600" b="1" spc="408" dirty="0">
              <a:ea typeface="宋体" panose="02010600030101010101" pitchFamily="2" charset="-122"/>
              <a:cs typeface="Open Sans" panose="020B0606030504020204" pitchFamily="34" charset="0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40715" y="1592580"/>
            <a:ext cx="1586865" cy="1582156"/>
            <a:chOff x="2374" y="1999"/>
            <a:chExt cx="3694" cy="3694"/>
          </a:xfrm>
        </p:grpSpPr>
        <p:grpSp>
          <p:nvGrpSpPr>
            <p:cNvPr id="3" name="组合 2"/>
            <p:cNvGrpSpPr/>
            <p:nvPr/>
          </p:nvGrpSpPr>
          <p:grpSpPr>
            <a:xfrm>
              <a:off x="2374" y="1999"/>
              <a:ext cx="3694" cy="3694"/>
              <a:chOff x="2374" y="1999"/>
              <a:chExt cx="3694" cy="3694"/>
            </a:xfrm>
          </p:grpSpPr>
          <p:sp>
            <p:nvSpPr>
              <p:cNvPr id="2" name="Elipse 4"/>
              <p:cNvSpPr/>
              <p:nvPr/>
            </p:nvSpPr>
            <p:spPr>
              <a:xfrm>
                <a:off x="2944" y="2559"/>
                <a:ext cx="2561" cy="2561"/>
              </a:xfrm>
              <a:prstGeom prst="ellipse">
                <a:avLst/>
              </a:prstGeom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ln w="508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p>
                <a:pPr algn="ctr"/>
                <a:endParaRPr lang="es-MX" sz="1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1" name="Elipse 5"/>
              <p:cNvSpPr/>
              <p:nvPr/>
            </p:nvSpPr>
            <p:spPr>
              <a:xfrm>
                <a:off x="2374" y="1999"/>
                <a:ext cx="3694" cy="3694"/>
              </a:xfrm>
              <a:prstGeom prst="ellipse">
                <a:avLst/>
              </a:prstGeom>
              <a:noFill/>
              <a:ln w="50800">
                <a:solidFill>
                  <a:srgbClr val="0102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p>
                <a:pPr algn="ctr"/>
                <a:endParaRPr lang="es-MX" sz="1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2" name="Elipse 6"/>
              <p:cNvSpPr/>
              <p:nvPr/>
            </p:nvSpPr>
            <p:spPr>
              <a:xfrm>
                <a:off x="5180" y="2234"/>
                <a:ext cx="650" cy="650"/>
              </a:xfrm>
              <a:prstGeom prst="ellipse">
                <a:avLst/>
              </a:prstGeom>
              <a:gradFill>
                <a:gsLst>
                  <a:gs pos="4000">
                    <a:srgbClr val="3ADDA6"/>
                  </a:gs>
                  <a:gs pos="100000">
                    <a:srgbClr val="D4E767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p>
                <a:pPr algn="ctr"/>
                <a:endParaRPr lang="es-MX" sz="1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49" name="Freeform 116"/>
            <p:cNvSpPr>
              <a:spLocks noEditPoints="1"/>
            </p:cNvSpPr>
            <p:nvPr/>
          </p:nvSpPr>
          <p:spPr bwMode="auto">
            <a:xfrm>
              <a:off x="3813" y="3514"/>
              <a:ext cx="824" cy="664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65810" tIns="82905" rIns="165810" bIns="82905" numCol="1" anchor="t" anchorCtr="0" compatLnSpc="1"/>
            <a:p>
              <a:endParaRPr lang="en-US" sz="100"/>
            </a:p>
          </p:txBody>
        </p:sp>
      </p:grpSp>
      <p:sp>
        <p:nvSpPr>
          <p:cNvPr id="4" name="Rectángulo 9"/>
          <p:cNvSpPr/>
          <p:nvPr/>
        </p:nvSpPr>
        <p:spPr>
          <a:xfrm>
            <a:off x="799374" y="3376508"/>
            <a:ext cx="1325880" cy="32194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lIns="91440" tIns="45720" rIns="91440" bIns="45720">
            <a:spAutoFit/>
          </a:bodyPr>
          <a:p>
            <a:pPr algn="l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单个产品上架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0" name="Freeform 132"/>
          <p:cNvSpPr>
            <a:spLocks noEditPoints="1"/>
          </p:cNvSpPr>
          <p:nvPr/>
        </p:nvSpPr>
        <p:spPr bwMode="auto">
          <a:xfrm>
            <a:off x="3990143" y="1773714"/>
            <a:ext cx="527047" cy="526971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27" y="55"/>
              </a:cxn>
              <a:cxn ang="0">
                <a:pos x="43" y="25"/>
              </a:cxn>
              <a:cxn ang="0">
                <a:pos x="41" y="23"/>
              </a:cxn>
              <a:cxn ang="0">
                <a:pos x="32" y="23"/>
              </a:cxn>
              <a:cxn ang="0">
                <a:pos x="32" y="14"/>
              </a:cxn>
              <a:cxn ang="0">
                <a:pos x="29" y="12"/>
              </a:cxn>
              <a:cxn ang="0">
                <a:pos x="25" y="12"/>
              </a:cxn>
              <a:cxn ang="0">
                <a:pos x="23" y="14"/>
              </a:cxn>
              <a:cxn ang="0">
                <a:pos x="23" y="23"/>
              </a:cxn>
              <a:cxn ang="0">
                <a:pos x="13" y="23"/>
              </a:cxn>
              <a:cxn ang="0">
                <a:pos x="11" y="25"/>
              </a:cxn>
              <a:cxn ang="0">
                <a:pos x="11" y="30"/>
              </a:cxn>
              <a:cxn ang="0">
                <a:pos x="13" y="32"/>
              </a:cxn>
              <a:cxn ang="0">
                <a:pos x="23" y="32"/>
              </a:cxn>
              <a:cxn ang="0">
                <a:pos x="23" y="41"/>
              </a:cxn>
              <a:cxn ang="0">
                <a:pos x="25" y="44"/>
              </a:cxn>
              <a:cxn ang="0">
                <a:pos x="29" y="44"/>
              </a:cxn>
              <a:cxn ang="0">
                <a:pos x="32" y="41"/>
              </a:cxn>
              <a:cxn ang="0">
                <a:pos x="32" y="32"/>
              </a:cxn>
              <a:cxn ang="0">
                <a:pos x="41" y="32"/>
              </a:cxn>
              <a:cxn ang="0">
                <a:pos x="43" y="30"/>
              </a:cxn>
              <a:cxn ang="0">
                <a:pos x="43" y="25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ubicBezTo>
                  <a:pt x="55" y="43"/>
                  <a:pt x="42" y="55"/>
                  <a:pt x="27" y="55"/>
                </a:cubicBezTo>
                <a:close/>
                <a:moveTo>
                  <a:pt x="43" y="25"/>
                </a:moveTo>
                <a:cubicBezTo>
                  <a:pt x="43" y="24"/>
                  <a:pt x="42" y="23"/>
                  <a:pt x="41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1" y="12"/>
                  <a:pt x="29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4" y="12"/>
                  <a:pt x="23" y="13"/>
                  <a:pt x="23" y="14"/>
                </a:cubicBezTo>
                <a:cubicBezTo>
                  <a:pt x="23" y="23"/>
                  <a:pt x="23" y="23"/>
                  <a:pt x="23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3"/>
                  <a:pt x="11" y="24"/>
                  <a:pt x="11" y="25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1"/>
                  <a:pt x="12" y="32"/>
                  <a:pt x="1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3"/>
                  <a:pt x="24" y="44"/>
                  <a:pt x="25" y="44"/>
                </a:cubicBezTo>
                <a:cubicBezTo>
                  <a:pt x="29" y="44"/>
                  <a:pt x="29" y="44"/>
                  <a:pt x="29" y="44"/>
                </a:cubicBezTo>
                <a:cubicBezTo>
                  <a:pt x="31" y="44"/>
                  <a:pt x="32" y="43"/>
                  <a:pt x="32" y="41"/>
                </a:cubicBezTo>
                <a:cubicBezTo>
                  <a:pt x="32" y="32"/>
                  <a:pt x="32" y="32"/>
                  <a:pt x="32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2" y="32"/>
                  <a:pt x="43" y="31"/>
                  <a:pt x="43" y="30"/>
                </a:cubicBezTo>
                <a:lnTo>
                  <a:pt x="43" y="2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65810" tIns="82905" rIns="165810" bIns="82905" numCol="1" anchor="t" anchorCtr="0" compatLnSpc="1"/>
          <a:p>
            <a:endParaRPr lang="en-US" sz="100"/>
          </a:p>
        </p:txBody>
      </p:sp>
      <p:sp>
        <p:nvSpPr>
          <p:cNvPr id="19" name="Rectángulo 9"/>
          <p:cNvSpPr/>
          <p:nvPr/>
        </p:nvSpPr>
        <p:spPr>
          <a:xfrm>
            <a:off x="3859439" y="3376508"/>
            <a:ext cx="944880" cy="32194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lIns="91440" tIns="45720" rIns="91440" bIns="45720">
            <a:spAutoFit/>
          </a:bodyPr>
          <a:p>
            <a:pPr algn="l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变体上架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480810" y="1602105"/>
            <a:ext cx="2278380" cy="2096135"/>
            <a:chOff x="9796" y="1909"/>
            <a:chExt cx="3588" cy="3301"/>
          </a:xfrm>
        </p:grpSpPr>
        <p:sp>
          <p:nvSpPr>
            <p:cNvPr id="29" name="Elipse 30"/>
            <p:cNvSpPr/>
            <p:nvPr/>
          </p:nvSpPr>
          <p:spPr>
            <a:xfrm>
              <a:off x="10343" y="2287"/>
              <a:ext cx="1703" cy="1814"/>
            </a:xfrm>
            <a:prstGeom prst="ellipse">
              <a:avLst/>
            </a:pr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p>
              <a:pPr algn="ctr"/>
              <a:endParaRPr lang="es-MX" sz="1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2" name="Elipse 19"/>
            <p:cNvSpPr/>
            <p:nvPr/>
          </p:nvSpPr>
          <p:spPr>
            <a:xfrm>
              <a:off x="9988" y="1909"/>
              <a:ext cx="2415" cy="2573"/>
            </a:xfrm>
            <a:prstGeom prst="ellipse">
              <a:avLst/>
            </a:prstGeom>
            <a:noFill/>
            <a:ln w="50800">
              <a:solidFill>
                <a:srgbClr val="0102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p>
              <a:pPr algn="ctr"/>
              <a:endParaRPr lang="es-MX" sz="1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3" name="Elipse 20"/>
            <p:cNvSpPr/>
            <p:nvPr/>
          </p:nvSpPr>
          <p:spPr>
            <a:xfrm>
              <a:off x="11822" y="2073"/>
              <a:ext cx="425" cy="453"/>
            </a:xfrm>
            <a:prstGeom prst="ellipse">
              <a:avLst/>
            </a:prstGeom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scaled="0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p>
              <a:pPr algn="ctr"/>
              <a:endParaRPr lang="es-MX" sz="1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Freeform 173"/>
            <p:cNvSpPr>
              <a:spLocks noEditPoints="1"/>
            </p:cNvSpPr>
            <p:nvPr/>
          </p:nvSpPr>
          <p:spPr bwMode="auto">
            <a:xfrm>
              <a:off x="10918" y="2906"/>
              <a:ext cx="622" cy="545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7" y="39"/>
                </a:cxn>
                <a:cxn ang="0">
                  <a:pos x="28" y="44"/>
                </a:cxn>
                <a:cxn ang="0">
                  <a:pos x="26" y="44"/>
                </a:cxn>
                <a:cxn ang="0">
                  <a:pos x="17" y="43"/>
                </a:cxn>
                <a:cxn ang="0">
                  <a:pos x="8" y="47"/>
                </a:cxn>
                <a:cxn ang="0">
                  <a:pos x="10" y="40"/>
                </a:cxn>
                <a:cxn ang="0">
                  <a:pos x="0" y="22"/>
                </a:cxn>
                <a:cxn ang="0">
                  <a:pos x="26" y="0"/>
                </a:cxn>
                <a:cxn ang="0">
                  <a:pos x="52" y="18"/>
                </a:cxn>
                <a:cxn ang="0">
                  <a:pos x="49" y="18"/>
                </a:cxn>
                <a:cxn ang="0">
                  <a:pos x="17" y="11"/>
                </a:cxn>
                <a:cxn ang="0">
                  <a:pos x="13" y="14"/>
                </a:cxn>
                <a:cxn ang="0">
                  <a:pos x="17" y="18"/>
                </a:cxn>
                <a:cxn ang="0">
                  <a:pos x="20" y="14"/>
                </a:cxn>
                <a:cxn ang="0">
                  <a:pos x="17" y="11"/>
                </a:cxn>
                <a:cxn ang="0">
                  <a:pos x="64" y="53"/>
                </a:cxn>
                <a:cxn ang="0">
                  <a:pos x="66" y="60"/>
                </a:cxn>
                <a:cxn ang="0">
                  <a:pos x="59" y="56"/>
                </a:cxn>
                <a:cxn ang="0">
                  <a:pos x="51" y="57"/>
                </a:cxn>
                <a:cxn ang="0">
                  <a:pos x="29" y="38"/>
                </a:cxn>
                <a:cxn ang="0">
                  <a:pos x="51" y="20"/>
                </a:cxn>
                <a:cxn ang="0">
                  <a:pos x="73" y="38"/>
                </a:cxn>
                <a:cxn ang="0">
                  <a:pos x="64" y="53"/>
                </a:cxn>
                <a:cxn ang="0">
                  <a:pos x="35" y="11"/>
                </a:cxn>
                <a:cxn ang="0">
                  <a:pos x="31" y="14"/>
                </a:cxn>
                <a:cxn ang="0">
                  <a:pos x="35" y="18"/>
                </a:cxn>
                <a:cxn ang="0">
                  <a:pos x="39" y="14"/>
                </a:cxn>
                <a:cxn ang="0">
                  <a:pos x="35" y="11"/>
                </a:cxn>
                <a:cxn ang="0">
                  <a:pos x="44" y="30"/>
                </a:cxn>
                <a:cxn ang="0">
                  <a:pos x="41" y="33"/>
                </a:cxn>
                <a:cxn ang="0">
                  <a:pos x="44" y="35"/>
                </a:cxn>
                <a:cxn ang="0">
                  <a:pos x="47" y="33"/>
                </a:cxn>
                <a:cxn ang="0">
                  <a:pos x="44" y="30"/>
                </a:cxn>
                <a:cxn ang="0">
                  <a:pos x="58" y="30"/>
                </a:cxn>
                <a:cxn ang="0">
                  <a:pos x="55" y="33"/>
                </a:cxn>
                <a:cxn ang="0">
                  <a:pos x="58" y="35"/>
                </a:cxn>
                <a:cxn ang="0">
                  <a:pos x="61" y="33"/>
                </a:cxn>
                <a:cxn ang="0">
                  <a:pos x="58" y="30"/>
                </a:cxn>
              </a:cxnLst>
              <a:rect l="0" t="0" r="r" b="b"/>
              <a:pathLst>
                <a:path w="73" h="60">
                  <a:moveTo>
                    <a:pt x="49" y="18"/>
                  </a:moveTo>
                  <a:cubicBezTo>
                    <a:pt x="37" y="18"/>
                    <a:pt x="27" y="27"/>
                    <a:pt x="27" y="39"/>
                  </a:cubicBezTo>
                  <a:cubicBezTo>
                    <a:pt x="27" y="41"/>
                    <a:pt x="28" y="42"/>
                    <a:pt x="28" y="44"/>
                  </a:cubicBezTo>
                  <a:cubicBezTo>
                    <a:pt x="27" y="44"/>
                    <a:pt x="26" y="44"/>
                    <a:pt x="26" y="44"/>
                  </a:cubicBezTo>
                  <a:cubicBezTo>
                    <a:pt x="22" y="44"/>
                    <a:pt x="20" y="44"/>
                    <a:pt x="17" y="43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4" y="35"/>
                    <a:pt x="0" y="29"/>
                    <a:pt x="0" y="22"/>
                  </a:cubicBezTo>
                  <a:cubicBezTo>
                    <a:pt x="0" y="10"/>
                    <a:pt x="11" y="0"/>
                    <a:pt x="26" y="0"/>
                  </a:cubicBezTo>
                  <a:cubicBezTo>
                    <a:pt x="38" y="0"/>
                    <a:pt x="50" y="8"/>
                    <a:pt x="52" y="18"/>
                  </a:cubicBezTo>
                  <a:cubicBezTo>
                    <a:pt x="51" y="18"/>
                    <a:pt x="50" y="18"/>
                    <a:pt x="49" y="18"/>
                  </a:cubicBezTo>
                  <a:close/>
                  <a:moveTo>
                    <a:pt x="17" y="11"/>
                  </a:moveTo>
                  <a:cubicBezTo>
                    <a:pt x="15" y="11"/>
                    <a:pt x="13" y="12"/>
                    <a:pt x="13" y="14"/>
                  </a:cubicBezTo>
                  <a:cubicBezTo>
                    <a:pt x="13" y="16"/>
                    <a:pt x="15" y="18"/>
                    <a:pt x="17" y="18"/>
                  </a:cubicBezTo>
                  <a:cubicBezTo>
                    <a:pt x="19" y="18"/>
                    <a:pt x="20" y="16"/>
                    <a:pt x="20" y="14"/>
                  </a:cubicBezTo>
                  <a:cubicBezTo>
                    <a:pt x="20" y="12"/>
                    <a:pt x="19" y="11"/>
                    <a:pt x="17" y="11"/>
                  </a:cubicBezTo>
                  <a:close/>
                  <a:moveTo>
                    <a:pt x="64" y="53"/>
                  </a:moveTo>
                  <a:cubicBezTo>
                    <a:pt x="66" y="60"/>
                    <a:pt x="66" y="60"/>
                    <a:pt x="66" y="60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6" y="56"/>
                    <a:pt x="53" y="57"/>
                    <a:pt x="51" y="57"/>
                  </a:cubicBezTo>
                  <a:cubicBezTo>
                    <a:pt x="39" y="57"/>
                    <a:pt x="29" y="49"/>
                    <a:pt x="29" y="38"/>
                  </a:cubicBezTo>
                  <a:cubicBezTo>
                    <a:pt x="29" y="28"/>
                    <a:pt x="39" y="20"/>
                    <a:pt x="51" y="20"/>
                  </a:cubicBezTo>
                  <a:cubicBezTo>
                    <a:pt x="63" y="20"/>
                    <a:pt x="73" y="28"/>
                    <a:pt x="73" y="38"/>
                  </a:cubicBezTo>
                  <a:cubicBezTo>
                    <a:pt x="73" y="44"/>
                    <a:pt x="69" y="49"/>
                    <a:pt x="64" y="53"/>
                  </a:cubicBezTo>
                  <a:close/>
                  <a:moveTo>
                    <a:pt x="35" y="11"/>
                  </a:moveTo>
                  <a:cubicBezTo>
                    <a:pt x="33" y="11"/>
                    <a:pt x="31" y="12"/>
                    <a:pt x="31" y="14"/>
                  </a:cubicBezTo>
                  <a:cubicBezTo>
                    <a:pt x="31" y="16"/>
                    <a:pt x="33" y="18"/>
                    <a:pt x="35" y="18"/>
                  </a:cubicBezTo>
                  <a:cubicBezTo>
                    <a:pt x="37" y="18"/>
                    <a:pt x="39" y="16"/>
                    <a:pt x="39" y="14"/>
                  </a:cubicBezTo>
                  <a:cubicBezTo>
                    <a:pt x="39" y="12"/>
                    <a:pt x="37" y="11"/>
                    <a:pt x="35" y="11"/>
                  </a:cubicBezTo>
                  <a:close/>
                  <a:moveTo>
                    <a:pt x="44" y="30"/>
                  </a:moveTo>
                  <a:cubicBezTo>
                    <a:pt x="42" y="30"/>
                    <a:pt x="41" y="31"/>
                    <a:pt x="41" y="33"/>
                  </a:cubicBezTo>
                  <a:cubicBezTo>
                    <a:pt x="41" y="34"/>
                    <a:pt x="42" y="35"/>
                    <a:pt x="44" y="35"/>
                  </a:cubicBezTo>
                  <a:cubicBezTo>
                    <a:pt x="46" y="35"/>
                    <a:pt x="47" y="34"/>
                    <a:pt x="47" y="33"/>
                  </a:cubicBezTo>
                  <a:cubicBezTo>
                    <a:pt x="47" y="31"/>
                    <a:pt x="46" y="30"/>
                    <a:pt x="44" y="30"/>
                  </a:cubicBezTo>
                  <a:close/>
                  <a:moveTo>
                    <a:pt x="58" y="30"/>
                  </a:moveTo>
                  <a:cubicBezTo>
                    <a:pt x="57" y="30"/>
                    <a:pt x="55" y="31"/>
                    <a:pt x="55" y="33"/>
                  </a:cubicBezTo>
                  <a:cubicBezTo>
                    <a:pt x="55" y="34"/>
                    <a:pt x="57" y="35"/>
                    <a:pt x="58" y="35"/>
                  </a:cubicBezTo>
                  <a:cubicBezTo>
                    <a:pt x="60" y="35"/>
                    <a:pt x="61" y="34"/>
                    <a:pt x="61" y="33"/>
                  </a:cubicBezTo>
                  <a:cubicBezTo>
                    <a:pt x="61" y="31"/>
                    <a:pt x="60" y="30"/>
                    <a:pt x="58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65810" tIns="82905" rIns="165810" bIns="82905" numCol="1" anchor="t" anchorCtr="0" compatLnSpc="1"/>
            <a:p>
              <a:endParaRPr lang="en-US" sz="100"/>
            </a:p>
          </p:txBody>
        </p:sp>
        <p:sp>
          <p:nvSpPr>
            <p:cNvPr id="24" name="Rectángulo 9"/>
            <p:cNvSpPr/>
            <p:nvPr/>
          </p:nvSpPr>
          <p:spPr>
            <a:xfrm>
              <a:off x="9796" y="4703"/>
              <a:ext cx="3588" cy="5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lIns="91440" tIns="45720" rIns="91440" bIns="45720">
              <a:spAutoFit/>
            </a:bodyPr>
            <a:p>
              <a:pPr algn="l"/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销售亚马逊平台已有商品</a:t>
              </a:r>
              <a:endPara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14:prism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4800" y="257175"/>
            <a:ext cx="73767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1.进入卖家后台，点击屏幕左上角Inventory下面的Add a product </a:t>
            </a:r>
            <a:endParaRPr lang="zh-CN" altLang="en-US"/>
          </a:p>
        </p:txBody>
      </p:sp>
      <p:pic>
        <p:nvPicPr>
          <p:cNvPr id="3" name="图片 2" descr="2017042414480826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782320"/>
            <a:ext cx="2656840" cy="36950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3990" y="4587875"/>
            <a:ext cx="59709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2. </a:t>
            </a:r>
            <a:r>
              <a:rPr lang="zh-CN" altLang="en-US"/>
              <a:t>在Add a product页面点击Create a new product listing </a:t>
            </a:r>
            <a:endParaRPr lang="zh-CN" altLang="en-US"/>
          </a:p>
        </p:txBody>
      </p:sp>
      <p:pic>
        <p:nvPicPr>
          <p:cNvPr id="5" name="图片 4" descr="2017042414481809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515" y="1752600"/>
            <a:ext cx="4161790" cy="16383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0645" y="175260"/>
            <a:ext cx="879538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3.在列表中选择商品详细品类，在搜索框里输入关键字可以搜索品类，点击Select确认品类。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3" name="图片 2" descr="2017042414483811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870" y="891540"/>
            <a:ext cx="7178040" cy="25952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4620" y="3394075"/>
            <a:ext cx="76060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 </a:t>
            </a:r>
            <a:r>
              <a:rPr lang="zh-CN" altLang="en-US" sz="1000"/>
              <a:t>（1）不确定自己的产品分类时，可以参考其它同类卖家的分类，但是其它卖家产品前台分类与后台有可能不完全对应。</a:t>
            </a:r>
            <a:endParaRPr lang="zh-CN" altLang="en-US" sz="1000"/>
          </a:p>
          <a:p>
            <a:endParaRPr lang="zh-CN" altLang="en-US" sz="1000"/>
          </a:p>
          <a:p>
            <a:r>
              <a:rPr lang="zh-CN" altLang="en-US" sz="1000"/>
              <a:t>（2）有些产品需要分类审核才可以销售。我给大家整理了哪些类目需要分类审核: Automotive Parts, clothing, Accessories &amp; Luggage, Collectible Books, Industial &amp; scientific, Jewelry, Motorcycle &amp; ATV, Sexual wellness, Shoes, Handbags &amp; Sunglasses, Sports Collectibles, Toys &amp; Games(Holiday Season Only), Watches。</a:t>
            </a:r>
            <a:endParaRPr lang="zh-CN" altLang="en-US" sz="1000"/>
          </a:p>
          <a:p>
            <a:endParaRPr lang="zh-CN" altLang="en-US" sz="1000"/>
          </a:p>
          <a:p>
            <a:r>
              <a:rPr lang="zh-CN" altLang="en-US" sz="1000"/>
              <a:t>注意：这个类目节点的选择很重要。直接影响你的产品的推广。如果你的产品选择错节点，那么你打站内CPC广告的话，是没有效果，没有流量分配给你的。</a:t>
            </a:r>
            <a:endParaRPr lang="zh-CN" altLang="en-US" sz="1000"/>
          </a:p>
          <a:p>
            <a:endParaRPr lang="zh-CN" altLang="en-US" sz="1000"/>
          </a:p>
          <a:p>
            <a:r>
              <a:rPr lang="zh-CN" altLang="en-US" sz="1000"/>
              <a:t>个人建议，就是先查看竞争对手排第一的，查看他的节点，然后一步步选择对应的节点。 </a:t>
            </a:r>
            <a:endParaRPr lang="zh-CN" altLang="en-US" sz="1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017042414490720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570" y="478790"/>
            <a:ext cx="7342505" cy="37274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017042414492104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3545" y="123190"/>
            <a:ext cx="5583555" cy="479869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00075" y="427990"/>
            <a:ext cx="3416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创建多属性商品-变体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555" y="1312545"/>
            <a:ext cx="8325485" cy="330073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77825" y="347980"/>
            <a:ext cx="79768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1、在Variations选项卡下找到Variation Theme，在Variation Theme中选择变体主题如尺寸，颜色，风格或者颜色</a:t>
            </a:r>
            <a:r>
              <a:rPr lang="en-US" altLang="zh-CN"/>
              <a:t>+</a:t>
            </a:r>
            <a:r>
              <a:rPr lang="zh-CN" altLang="en-US"/>
              <a:t>尺寸的组合</a:t>
            </a:r>
            <a:endParaRPr lang="zh-CN" altLang="en-US"/>
          </a:p>
        </p:txBody>
      </p:sp>
      <p:pic>
        <p:nvPicPr>
          <p:cNvPr id="3" name="图片 2" descr="2017042415034452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375" y="1362710"/>
            <a:ext cx="6752590" cy="2114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Freeform 5"/>
          <p:cNvSpPr/>
          <p:nvPr/>
        </p:nvSpPr>
        <p:spPr bwMode="auto">
          <a:xfrm>
            <a:off x="3280178" y="750502"/>
            <a:ext cx="796796" cy="70593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587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14300">
              <a:prstClr val="black"/>
            </a:inn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6" name="圆角矩形 95"/>
          <p:cNvSpPr/>
          <p:nvPr/>
        </p:nvSpPr>
        <p:spPr>
          <a:xfrm rot="7971132">
            <a:off x="240954" y="1645687"/>
            <a:ext cx="2955974" cy="2430185"/>
          </a:xfrm>
          <a:prstGeom prst="roundRect">
            <a:avLst>
              <a:gd name="adj" fmla="val 47577"/>
            </a:avLst>
          </a:prstGeom>
          <a:gradFill>
            <a:gsLst>
              <a:gs pos="0">
                <a:schemeClr val="tx1">
                  <a:alpha val="66000"/>
                </a:schemeClr>
              </a:gs>
              <a:gs pos="100000">
                <a:srgbClr val="E8E8E8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7" name="圆角矩形 96"/>
          <p:cNvSpPr/>
          <p:nvPr/>
        </p:nvSpPr>
        <p:spPr>
          <a:xfrm rot="7971132">
            <a:off x="213078" y="1587609"/>
            <a:ext cx="2955974" cy="2430185"/>
          </a:xfrm>
          <a:prstGeom prst="roundRect">
            <a:avLst>
              <a:gd name="adj" fmla="val 47577"/>
            </a:avLst>
          </a:prstGeom>
          <a:gradFill>
            <a:gsLst>
              <a:gs pos="0">
                <a:schemeClr val="tx1">
                  <a:alpha val="66000"/>
                </a:schemeClr>
              </a:gs>
              <a:gs pos="100000">
                <a:srgbClr val="E8E8E8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121"/>
          <p:cNvGrpSpPr/>
          <p:nvPr/>
        </p:nvGrpSpPr>
        <p:grpSpPr>
          <a:xfrm>
            <a:off x="4602876" y="768977"/>
            <a:ext cx="3954409" cy="755825"/>
            <a:chOff x="4555084" y="1092328"/>
            <a:chExt cx="4697323" cy="1150809"/>
          </a:xfrm>
        </p:grpSpPr>
        <p:pic>
          <p:nvPicPr>
            <p:cNvPr id="123" name="图片 12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2041830"/>
              <a:ext cx="3646270" cy="201307"/>
            </a:xfrm>
            <a:prstGeom prst="rect">
              <a:avLst/>
            </a:prstGeom>
          </p:spPr>
        </p:pic>
        <p:grpSp>
          <p:nvGrpSpPr>
            <p:cNvPr id="5" name="组合 123"/>
            <p:cNvGrpSpPr/>
            <p:nvPr/>
          </p:nvGrpSpPr>
          <p:grpSpPr>
            <a:xfrm>
              <a:off x="4555084" y="1092328"/>
              <a:ext cx="4697323" cy="974451"/>
              <a:chOff x="4555084" y="1092328"/>
              <a:chExt cx="4697323" cy="974451"/>
            </a:xfrm>
          </p:grpSpPr>
          <p:pic>
            <p:nvPicPr>
              <p:cNvPr id="125" name="图片 12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 rot="16200000">
                <a:off x="8600149" y="1414521"/>
                <a:ext cx="958122" cy="346394"/>
              </a:xfrm>
              <a:prstGeom prst="rect">
                <a:avLst/>
              </a:prstGeom>
            </p:spPr>
          </p:pic>
          <p:sp>
            <p:nvSpPr>
              <p:cNvPr id="126" name="圆角矩形 125"/>
              <p:cNvSpPr/>
              <p:nvPr/>
            </p:nvSpPr>
            <p:spPr>
              <a:xfrm>
                <a:off x="4555084" y="1092328"/>
                <a:ext cx="4389024" cy="958122"/>
              </a:xfrm>
              <a:prstGeom prst="roundRect">
                <a:avLst>
                  <a:gd name="adj" fmla="val 9218"/>
                </a:avLst>
              </a:prstGeom>
              <a:gradFill>
                <a:gsLst>
                  <a:gs pos="47000">
                    <a:srgbClr val="FDFDFD"/>
                  </a:gs>
                  <a:gs pos="53000">
                    <a:srgbClr val="E8E8E8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38100" dir="2700000" algn="tl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grpSp>
        <p:nvGrpSpPr>
          <p:cNvPr id="12" name="组合 160"/>
          <p:cNvGrpSpPr/>
          <p:nvPr/>
        </p:nvGrpSpPr>
        <p:grpSpPr>
          <a:xfrm>
            <a:off x="4164965" y="715010"/>
            <a:ext cx="742315" cy="3858895"/>
            <a:chOff x="3971019" y="796001"/>
            <a:chExt cx="989404" cy="5338506"/>
          </a:xfrm>
        </p:grpSpPr>
        <p:sp>
          <p:nvSpPr>
            <p:cNvPr id="162" name="矩形 161"/>
            <p:cNvSpPr/>
            <p:nvPr/>
          </p:nvSpPr>
          <p:spPr>
            <a:xfrm>
              <a:off x="4614031" y="796001"/>
              <a:ext cx="346392" cy="5287413"/>
            </a:xfrm>
            <a:prstGeom prst="rect">
              <a:avLst/>
            </a:prstGeom>
            <a:gradFill>
              <a:gsLst>
                <a:gs pos="0">
                  <a:schemeClr val="tx1">
                    <a:alpha val="8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矩形 171"/>
            <p:cNvSpPr/>
            <p:nvPr/>
          </p:nvSpPr>
          <p:spPr>
            <a:xfrm>
              <a:off x="4178614" y="796001"/>
              <a:ext cx="452661" cy="528741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3" name="图片 17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5400000">
              <a:off x="1404452" y="3362569"/>
              <a:ext cx="5338505" cy="205371"/>
            </a:xfrm>
            <a:prstGeom prst="rect">
              <a:avLst/>
            </a:prstGeom>
          </p:spPr>
        </p:pic>
        <p:sp>
          <p:nvSpPr>
            <p:cNvPr id="174" name="流程图: 手动输入 32"/>
            <p:cNvSpPr/>
            <p:nvPr/>
          </p:nvSpPr>
          <p:spPr>
            <a:xfrm flipH="1" flipV="1">
              <a:off x="4614203" y="796001"/>
              <a:ext cx="345594" cy="92079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-1" fmla="*/ 0 w 10000"/>
                <a:gd name="connsiteY0-2" fmla="*/ 6677 h 10000"/>
                <a:gd name="connsiteX1-3" fmla="*/ 10000 w 10000"/>
                <a:gd name="connsiteY1-4" fmla="*/ 0 h 10000"/>
                <a:gd name="connsiteX2-5" fmla="*/ 10000 w 10000"/>
                <a:gd name="connsiteY2-6" fmla="*/ 10000 h 10000"/>
                <a:gd name="connsiteX3-7" fmla="*/ 0 w 10000"/>
                <a:gd name="connsiteY3-8" fmla="*/ 10000 h 10000"/>
                <a:gd name="connsiteX4-9" fmla="*/ 0 w 10000"/>
                <a:gd name="connsiteY4-10" fmla="*/ 6677 h 10000"/>
                <a:gd name="connsiteX0-11" fmla="*/ 0 w 10000"/>
                <a:gd name="connsiteY0-12" fmla="*/ 6875 h 10000"/>
                <a:gd name="connsiteX1-13" fmla="*/ 10000 w 10000"/>
                <a:gd name="connsiteY1-14" fmla="*/ 0 h 10000"/>
                <a:gd name="connsiteX2-15" fmla="*/ 10000 w 10000"/>
                <a:gd name="connsiteY2-16" fmla="*/ 10000 h 10000"/>
                <a:gd name="connsiteX3-17" fmla="*/ 0 w 10000"/>
                <a:gd name="connsiteY3-18" fmla="*/ 10000 h 10000"/>
                <a:gd name="connsiteX4-19" fmla="*/ 0 w 10000"/>
                <a:gd name="connsiteY4-20" fmla="*/ 6875 h 10000"/>
                <a:gd name="connsiteX0-21" fmla="*/ 0 w 10185"/>
                <a:gd name="connsiteY0-22" fmla="*/ 6624 h 10000"/>
                <a:gd name="connsiteX1-23" fmla="*/ 10185 w 10185"/>
                <a:gd name="connsiteY1-24" fmla="*/ 0 h 10000"/>
                <a:gd name="connsiteX2-25" fmla="*/ 10185 w 10185"/>
                <a:gd name="connsiteY2-26" fmla="*/ 10000 h 10000"/>
                <a:gd name="connsiteX3-27" fmla="*/ 185 w 10185"/>
                <a:gd name="connsiteY3-28" fmla="*/ 10000 h 10000"/>
                <a:gd name="connsiteX4-29" fmla="*/ 0 w 10185"/>
                <a:gd name="connsiteY4-30" fmla="*/ 6624 h 10000"/>
                <a:gd name="connsiteX0-31" fmla="*/ 0 w 10092"/>
                <a:gd name="connsiteY0-32" fmla="*/ 8092 h 10000"/>
                <a:gd name="connsiteX1-33" fmla="*/ 10092 w 10092"/>
                <a:gd name="connsiteY1-34" fmla="*/ 0 h 10000"/>
                <a:gd name="connsiteX2-35" fmla="*/ 10092 w 10092"/>
                <a:gd name="connsiteY2-36" fmla="*/ 10000 h 10000"/>
                <a:gd name="connsiteX3-37" fmla="*/ 92 w 10092"/>
                <a:gd name="connsiteY3-38" fmla="*/ 10000 h 10000"/>
                <a:gd name="connsiteX4-39" fmla="*/ 0 w 10092"/>
                <a:gd name="connsiteY4-40" fmla="*/ 8092 h 10000"/>
                <a:gd name="connsiteX0-41" fmla="*/ 0 w 10092"/>
                <a:gd name="connsiteY0-42" fmla="*/ 8736 h 10000"/>
                <a:gd name="connsiteX1-43" fmla="*/ 10092 w 10092"/>
                <a:gd name="connsiteY1-44" fmla="*/ 0 h 10000"/>
                <a:gd name="connsiteX2-45" fmla="*/ 10092 w 10092"/>
                <a:gd name="connsiteY2-46" fmla="*/ 10000 h 10000"/>
                <a:gd name="connsiteX3-47" fmla="*/ 92 w 10092"/>
                <a:gd name="connsiteY3-48" fmla="*/ 10000 h 10000"/>
                <a:gd name="connsiteX4-49" fmla="*/ 0 w 10092"/>
                <a:gd name="connsiteY4-50" fmla="*/ 8736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92" h="10000">
                  <a:moveTo>
                    <a:pt x="0" y="8736"/>
                  </a:moveTo>
                  <a:lnTo>
                    <a:pt x="10092" y="0"/>
                  </a:lnTo>
                  <a:lnTo>
                    <a:pt x="10092" y="10000"/>
                  </a:lnTo>
                  <a:lnTo>
                    <a:pt x="92" y="10000"/>
                  </a:lnTo>
                  <a:cubicBezTo>
                    <a:pt x="30" y="8875"/>
                    <a:pt x="62" y="9861"/>
                    <a:pt x="0" y="8736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alpha val="21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08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梯形 184"/>
            <p:cNvSpPr/>
            <p:nvPr/>
          </p:nvSpPr>
          <p:spPr>
            <a:xfrm rot="5400000">
              <a:off x="4085362" y="2026910"/>
              <a:ext cx="1396262" cy="345868"/>
            </a:xfrm>
            <a:prstGeom prst="trapezoid">
              <a:avLst>
                <a:gd name="adj" fmla="val 173951"/>
              </a:avLst>
            </a:prstGeom>
            <a:gradFill>
              <a:gsLst>
                <a:gs pos="100000">
                  <a:schemeClr val="tx1">
                    <a:alpha val="21000"/>
                  </a:schemeClr>
                </a:gs>
                <a:gs pos="0">
                  <a:srgbClr val="F2F2F2">
                    <a:alpha val="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梯形 185"/>
            <p:cNvSpPr/>
            <p:nvPr/>
          </p:nvSpPr>
          <p:spPr>
            <a:xfrm rot="5400000">
              <a:off x="4085362" y="3275907"/>
              <a:ext cx="1396262" cy="345868"/>
            </a:xfrm>
            <a:prstGeom prst="trapezoid">
              <a:avLst>
                <a:gd name="adj" fmla="val 173951"/>
              </a:avLst>
            </a:prstGeom>
            <a:gradFill>
              <a:gsLst>
                <a:gs pos="100000">
                  <a:schemeClr val="tx1">
                    <a:alpha val="21000"/>
                  </a:schemeClr>
                </a:gs>
                <a:gs pos="0">
                  <a:srgbClr val="F2F2F2">
                    <a:alpha val="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梯形 186"/>
            <p:cNvSpPr/>
            <p:nvPr/>
          </p:nvSpPr>
          <p:spPr>
            <a:xfrm rot="5400000">
              <a:off x="4085362" y="4502881"/>
              <a:ext cx="1396262" cy="345868"/>
            </a:xfrm>
            <a:prstGeom prst="trapezoid">
              <a:avLst>
                <a:gd name="adj" fmla="val 173951"/>
              </a:avLst>
            </a:prstGeom>
            <a:gradFill>
              <a:gsLst>
                <a:gs pos="100000">
                  <a:schemeClr val="tx1">
                    <a:alpha val="21000"/>
                  </a:schemeClr>
                </a:gs>
                <a:gs pos="0">
                  <a:srgbClr val="F2F2F2">
                    <a:alpha val="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流程图: 手动输入 32"/>
            <p:cNvSpPr/>
            <p:nvPr/>
          </p:nvSpPr>
          <p:spPr>
            <a:xfrm flipH="1">
              <a:off x="4614203" y="5187950"/>
              <a:ext cx="345594" cy="89546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-1" fmla="*/ 0 w 10000"/>
                <a:gd name="connsiteY0-2" fmla="*/ 6677 h 10000"/>
                <a:gd name="connsiteX1-3" fmla="*/ 10000 w 10000"/>
                <a:gd name="connsiteY1-4" fmla="*/ 0 h 10000"/>
                <a:gd name="connsiteX2-5" fmla="*/ 10000 w 10000"/>
                <a:gd name="connsiteY2-6" fmla="*/ 10000 h 10000"/>
                <a:gd name="connsiteX3-7" fmla="*/ 0 w 10000"/>
                <a:gd name="connsiteY3-8" fmla="*/ 10000 h 10000"/>
                <a:gd name="connsiteX4-9" fmla="*/ 0 w 10000"/>
                <a:gd name="connsiteY4-10" fmla="*/ 6677 h 10000"/>
                <a:gd name="connsiteX0-11" fmla="*/ 0 w 10000"/>
                <a:gd name="connsiteY0-12" fmla="*/ 6875 h 10000"/>
                <a:gd name="connsiteX1-13" fmla="*/ 10000 w 10000"/>
                <a:gd name="connsiteY1-14" fmla="*/ 0 h 10000"/>
                <a:gd name="connsiteX2-15" fmla="*/ 10000 w 10000"/>
                <a:gd name="connsiteY2-16" fmla="*/ 10000 h 10000"/>
                <a:gd name="connsiteX3-17" fmla="*/ 0 w 10000"/>
                <a:gd name="connsiteY3-18" fmla="*/ 10000 h 10000"/>
                <a:gd name="connsiteX4-19" fmla="*/ 0 w 10000"/>
                <a:gd name="connsiteY4-20" fmla="*/ 6875 h 10000"/>
                <a:gd name="connsiteX0-21" fmla="*/ 0 w 10185"/>
                <a:gd name="connsiteY0-22" fmla="*/ 6624 h 10000"/>
                <a:gd name="connsiteX1-23" fmla="*/ 10185 w 10185"/>
                <a:gd name="connsiteY1-24" fmla="*/ 0 h 10000"/>
                <a:gd name="connsiteX2-25" fmla="*/ 10185 w 10185"/>
                <a:gd name="connsiteY2-26" fmla="*/ 10000 h 10000"/>
                <a:gd name="connsiteX3-27" fmla="*/ 185 w 10185"/>
                <a:gd name="connsiteY3-28" fmla="*/ 10000 h 10000"/>
                <a:gd name="connsiteX4-29" fmla="*/ 0 w 10185"/>
                <a:gd name="connsiteY4-30" fmla="*/ 6624 h 10000"/>
                <a:gd name="connsiteX0-31" fmla="*/ 0 w 10092"/>
                <a:gd name="connsiteY0-32" fmla="*/ 8092 h 10000"/>
                <a:gd name="connsiteX1-33" fmla="*/ 10092 w 10092"/>
                <a:gd name="connsiteY1-34" fmla="*/ 0 h 10000"/>
                <a:gd name="connsiteX2-35" fmla="*/ 10092 w 10092"/>
                <a:gd name="connsiteY2-36" fmla="*/ 10000 h 10000"/>
                <a:gd name="connsiteX3-37" fmla="*/ 92 w 10092"/>
                <a:gd name="connsiteY3-38" fmla="*/ 10000 h 10000"/>
                <a:gd name="connsiteX4-39" fmla="*/ 0 w 10092"/>
                <a:gd name="connsiteY4-40" fmla="*/ 8092 h 10000"/>
                <a:gd name="connsiteX0-41" fmla="*/ 0 w 10092"/>
                <a:gd name="connsiteY0-42" fmla="*/ 8736 h 10000"/>
                <a:gd name="connsiteX1-43" fmla="*/ 10092 w 10092"/>
                <a:gd name="connsiteY1-44" fmla="*/ 0 h 10000"/>
                <a:gd name="connsiteX2-45" fmla="*/ 10092 w 10092"/>
                <a:gd name="connsiteY2-46" fmla="*/ 10000 h 10000"/>
                <a:gd name="connsiteX3-47" fmla="*/ 92 w 10092"/>
                <a:gd name="connsiteY3-48" fmla="*/ 10000 h 10000"/>
                <a:gd name="connsiteX4-49" fmla="*/ 0 w 10092"/>
                <a:gd name="connsiteY4-50" fmla="*/ 8736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92" h="10000">
                  <a:moveTo>
                    <a:pt x="0" y="8736"/>
                  </a:moveTo>
                  <a:lnTo>
                    <a:pt x="10092" y="0"/>
                  </a:lnTo>
                  <a:lnTo>
                    <a:pt x="10092" y="10000"/>
                  </a:lnTo>
                  <a:lnTo>
                    <a:pt x="92" y="10000"/>
                  </a:lnTo>
                  <a:cubicBezTo>
                    <a:pt x="30" y="8875"/>
                    <a:pt x="62" y="9861"/>
                    <a:pt x="0" y="8736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alpha val="21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08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88"/>
          <p:cNvGrpSpPr/>
          <p:nvPr/>
        </p:nvGrpSpPr>
        <p:grpSpPr>
          <a:xfrm>
            <a:off x="681625" y="1380826"/>
            <a:ext cx="2402113" cy="2401244"/>
            <a:chOff x="4179570" y="1588770"/>
            <a:chExt cx="2735580" cy="2735580"/>
          </a:xfrm>
        </p:grpSpPr>
        <p:sp>
          <p:nvSpPr>
            <p:cNvPr id="190" name="椭圆 189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solidFill>
              <a:srgbClr val="C00000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651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椭圆 190"/>
            <p:cNvSpPr/>
            <p:nvPr/>
          </p:nvSpPr>
          <p:spPr>
            <a:xfrm>
              <a:off x="4385545" y="1794746"/>
              <a:ext cx="2323632" cy="2323630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2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1003729" y="2306639"/>
            <a:ext cx="1757906" cy="861690"/>
          </a:xfrm>
          <a:prstGeom prst="rect">
            <a:avLst/>
          </a:prstGeom>
          <a:noFill/>
        </p:spPr>
        <p:txBody>
          <a:bodyPr wrap="square" lIns="91359" tIns="45678" rIns="91359" bIns="45678">
            <a:spAutoFit/>
          </a:bodyPr>
          <a:lstStyle/>
          <a:p>
            <a:pPr algn="ctr">
              <a:lnSpc>
                <a:spcPts val="3000"/>
              </a:lnSpc>
              <a:defRPr/>
            </a:pPr>
            <a:r>
              <a:rPr lang="zh-CN" altLang="en-US" sz="4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3000"/>
              </a:lnSpc>
              <a:defRPr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4576780" y="879238"/>
            <a:ext cx="2815590" cy="4375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     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亚马逊准备工作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260215" y="1773555"/>
            <a:ext cx="4297045" cy="755650"/>
            <a:chOff x="6709" y="2454"/>
            <a:chExt cx="6767" cy="1190"/>
          </a:xfrm>
        </p:grpSpPr>
        <p:grpSp>
          <p:nvGrpSpPr>
            <p:cNvPr id="6" name="组合 126"/>
            <p:cNvGrpSpPr/>
            <p:nvPr/>
          </p:nvGrpSpPr>
          <p:grpSpPr>
            <a:xfrm>
              <a:off x="7249" y="2454"/>
              <a:ext cx="6227" cy="1190"/>
              <a:chOff x="4555084" y="2343654"/>
              <a:chExt cx="4697324" cy="1145415"/>
            </a:xfrm>
          </p:grpSpPr>
          <p:pic>
            <p:nvPicPr>
              <p:cNvPr id="128" name="图片 12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>
                <a:off x="4926460" y="3287762"/>
                <a:ext cx="3646270" cy="201307"/>
              </a:xfrm>
              <a:prstGeom prst="rect">
                <a:avLst/>
              </a:prstGeom>
            </p:spPr>
          </p:pic>
          <p:grpSp>
            <p:nvGrpSpPr>
              <p:cNvPr id="7" name="组合 128"/>
              <p:cNvGrpSpPr/>
              <p:nvPr/>
            </p:nvGrpSpPr>
            <p:grpSpPr>
              <a:xfrm>
                <a:off x="4555084" y="2343654"/>
                <a:ext cx="4697324" cy="974451"/>
                <a:chOff x="4555084" y="2343654"/>
                <a:chExt cx="4697324" cy="974451"/>
              </a:xfrm>
            </p:grpSpPr>
            <p:pic>
              <p:nvPicPr>
                <p:cNvPr id="130" name="图片 12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2">
                          <a14:imgEffect>
                            <a14:saturation sat="66000"/>
                          </a14:imgEffect>
                        </a14:imgLayer>
                      </a14:imgProps>
                    </a:ext>
                  </a:extLst>
                </a:blip>
                <a:srcRect t="76775"/>
                <a:stretch>
                  <a:fillRect/>
                </a:stretch>
              </p:blipFill>
              <p:spPr>
                <a:xfrm rot="16200000">
                  <a:off x="8600150" y="2665847"/>
                  <a:ext cx="958122" cy="346394"/>
                </a:xfrm>
                <a:prstGeom prst="rect">
                  <a:avLst/>
                </a:prstGeom>
              </p:spPr>
            </p:pic>
            <p:sp>
              <p:nvSpPr>
                <p:cNvPr id="131" name="圆角矩形 130"/>
                <p:cNvSpPr/>
                <p:nvPr/>
              </p:nvSpPr>
              <p:spPr>
                <a:xfrm>
                  <a:off x="4555084" y="2343654"/>
                  <a:ext cx="4389024" cy="958122"/>
                </a:xfrm>
                <a:prstGeom prst="roundRect">
                  <a:avLst>
                    <a:gd name="adj" fmla="val 9218"/>
                  </a:avLst>
                </a:prstGeom>
                <a:gradFill>
                  <a:gsLst>
                    <a:gs pos="47000">
                      <a:srgbClr val="FDFDFD"/>
                    </a:gs>
                    <a:gs pos="53000">
                      <a:srgbClr val="E8E8E8"/>
                    </a:gs>
                    <a:gs pos="100000">
                      <a:srgbClr val="ECECEC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76200" dist="38100" dir="2700000" algn="tl" rotWithShape="0">
                    <a:prstClr val="black">
                      <a:alpha val="1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sp>
          <p:nvSpPr>
            <p:cNvPr id="194" name="矩形 193"/>
            <p:cNvSpPr/>
            <p:nvPr/>
          </p:nvSpPr>
          <p:spPr>
            <a:xfrm>
              <a:off x="6709" y="2585"/>
              <a:ext cx="5629" cy="689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altLang="zh-CN" sz="2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          </a:t>
              </a:r>
              <a:r>
                <a:rPr lang="zh-CN" altLang="en-US" sz="2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科学选品的重要性 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603750" y="2814955"/>
            <a:ext cx="3953510" cy="755650"/>
            <a:chOff x="7250" y="3642"/>
            <a:chExt cx="6226" cy="1190"/>
          </a:xfrm>
        </p:grpSpPr>
        <p:grpSp>
          <p:nvGrpSpPr>
            <p:cNvPr id="8" name="组合 131"/>
            <p:cNvGrpSpPr/>
            <p:nvPr/>
          </p:nvGrpSpPr>
          <p:grpSpPr>
            <a:xfrm>
              <a:off x="7250" y="3642"/>
              <a:ext cx="6226" cy="1190"/>
              <a:chOff x="4555838" y="3594980"/>
              <a:chExt cx="4696571" cy="1150703"/>
            </a:xfrm>
          </p:grpSpPr>
          <p:pic>
            <p:nvPicPr>
              <p:cNvPr id="133" name="图片 132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>
                <a:off x="4926460" y="4544376"/>
                <a:ext cx="3646270" cy="201307"/>
              </a:xfrm>
              <a:prstGeom prst="rect">
                <a:avLst/>
              </a:prstGeom>
            </p:spPr>
          </p:pic>
          <p:grpSp>
            <p:nvGrpSpPr>
              <p:cNvPr id="9" name="组合 133"/>
              <p:cNvGrpSpPr/>
              <p:nvPr/>
            </p:nvGrpSpPr>
            <p:grpSpPr>
              <a:xfrm>
                <a:off x="4555838" y="3594980"/>
                <a:ext cx="4696571" cy="974450"/>
                <a:chOff x="4555838" y="3594980"/>
                <a:chExt cx="4696571" cy="974450"/>
              </a:xfrm>
            </p:grpSpPr>
            <p:pic>
              <p:nvPicPr>
                <p:cNvPr id="139" name="图片 13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2">
                          <a14:imgEffect>
                            <a14:saturation sat="66000"/>
                          </a14:imgEffect>
                        </a14:imgLayer>
                      </a14:imgProps>
                    </a:ext>
                  </a:extLst>
                </a:blip>
                <a:srcRect t="76775"/>
                <a:stretch>
                  <a:fillRect/>
                </a:stretch>
              </p:blipFill>
              <p:spPr>
                <a:xfrm rot="16200000">
                  <a:off x="8600151" y="3917172"/>
                  <a:ext cx="958122" cy="346394"/>
                </a:xfrm>
                <a:prstGeom prst="rect">
                  <a:avLst/>
                </a:prstGeom>
              </p:spPr>
            </p:pic>
            <p:sp>
              <p:nvSpPr>
                <p:cNvPr id="140" name="圆角矩形 139"/>
                <p:cNvSpPr/>
                <p:nvPr/>
              </p:nvSpPr>
              <p:spPr>
                <a:xfrm>
                  <a:off x="4555838" y="3594980"/>
                  <a:ext cx="4389024" cy="958122"/>
                </a:xfrm>
                <a:prstGeom prst="roundRect">
                  <a:avLst>
                    <a:gd name="adj" fmla="val 9218"/>
                  </a:avLst>
                </a:prstGeom>
                <a:gradFill>
                  <a:gsLst>
                    <a:gs pos="47000">
                      <a:srgbClr val="FDFDFD"/>
                    </a:gs>
                    <a:gs pos="53000">
                      <a:srgbClr val="E8E8E8"/>
                    </a:gs>
                    <a:gs pos="100000">
                      <a:srgbClr val="ECECEC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76200" dist="38100" dir="2700000" algn="tl" rotWithShape="0">
                    <a:prstClr val="black">
                      <a:alpha val="1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sp>
          <p:nvSpPr>
            <p:cNvPr id="195" name="矩形 194"/>
            <p:cNvSpPr/>
            <p:nvPr/>
          </p:nvSpPr>
          <p:spPr>
            <a:xfrm>
              <a:off x="8759" y="3824"/>
              <a:ext cx="3096" cy="689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选品案例分析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737100" y="3844925"/>
            <a:ext cx="3849371" cy="755650"/>
            <a:chOff x="7460" y="4925"/>
            <a:chExt cx="6062" cy="1190"/>
          </a:xfrm>
        </p:grpSpPr>
        <p:grpSp>
          <p:nvGrpSpPr>
            <p:cNvPr id="10" name="组合 140"/>
            <p:cNvGrpSpPr/>
            <p:nvPr/>
          </p:nvGrpSpPr>
          <p:grpSpPr>
            <a:xfrm rot="0">
              <a:off x="7460" y="4925"/>
              <a:ext cx="6062" cy="1190"/>
              <a:chOff x="4679551" y="4807551"/>
              <a:chExt cx="4572857" cy="1142806"/>
            </a:xfrm>
          </p:grpSpPr>
          <p:pic>
            <p:nvPicPr>
              <p:cNvPr id="142" name="图片 14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>
                <a:off x="4926460" y="5749050"/>
                <a:ext cx="3646270" cy="201307"/>
              </a:xfrm>
              <a:prstGeom prst="rect">
                <a:avLst/>
              </a:prstGeom>
            </p:spPr>
          </p:pic>
          <p:grpSp>
            <p:nvGrpSpPr>
              <p:cNvPr id="11" name="组合 142"/>
              <p:cNvGrpSpPr/>
              <p:nvPr/>
            </p:nvGrpSpPr>
            <p:grpSpPr>
              <a:xfrm>
                <a:off x="4679551" y="4807551"/>
                <a:ext cx="4572857" cy="974450"/>
                <a:chOff x="4679551" y="4807551"/>
                <a:chExt cx="4572857" cy="974450"/>
              </a:xfrm>
            </p:grpSpPr>
            <p:pic>
              <p:nvPicPr>
                <p:cNvPr id="144" name="图片 14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2">
                          <a14:imgEffect>
                            <a14:saturation sat="66000"/>
                          </a14:imgEffect>
                        </a14:imgLayer>
                      </a14:imgProps>
                    </a:ext>
                  </a:extLst>
                </a:blip>
                <a:srcRect t="76775"/>
                <a:stretch>
                  <a:fillRect/>
                </a:stretch>
              </p:blipFill>
              <p:spPr>
                <a:xfrm rot="16200000">
                  <a:off x="8600150" y="5129743"/>
                  <a:ext cx="958122" cy="346393"/>
                </a:xfrm>
                <a:prstGeom prst="rect">
                  <a:avLst/>
                </a:prstGeom>
              </p:spPr>
            </p:pic>
            <p:sp>
              <p:nvSpPr>
                <p:cNvPr id="160" name="圆角矩形 159"/>
                <p:cNvSpPr/>
                <p:nvPr/>
              </p:nvSpPr>
              <p:spPr>
                <a:xfrm>
                  <a:off x="4679551" y="4807551"/>
                  <a:ext cx="4389024" cy="958122"/>
                </a:xfrm>
                <a:prstGeom prst="roundRect">
                  <a:avLst>
                    <a:gd name="adj" fmla="val 9218"/>
                  </a:avLst>
                </a:prstGeom>
                <a:gradFill>
                  <a:gsLst>
                    <a:gs pos="47000">
                      <a:srgbClr val="FDFDFD"/>
                    </a:gs>
                    <a:gs pos="53000">
                      <a:srgbClr val="E8E8E8"/>
                    </a:gs>
                    <a:gs pos="100000">
                      <a:srgbClr val="ECECEC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76200" dist="38100" dir="2700000" algn="tl" rotWithShape="0">
                    <a:prstClr val="black">
                      <a:alpha val="1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sp>
          <p:nvSpPr>
            <p:cNvPr id="196" name="矩形 195"/>
            <p:cNvSpPr/>
            <p:nvPr/>
          </p:nvSpPr>
          <p:spPr>
            <a:xfrm>
              <a:off x="8453" y="5136"/>
              <a:ext cx="3413" cy="689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listing优化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</p:grpSp>
      <p:grpSp>
        <p:nvGrpSpPr>
          <p:cNvPr id="14" name="组合 229"/>
          <p:cNvGrpSpPr/>
          <p:nvPr/>
        </p:nvGrpSpPr>
        <p:grpSpPr>
          <a:xfrm>
            <a:off x="6173710" y="-897687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1" name="同心圆 2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2" name="椭圆 23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组合 232"/>
          <p:cNvGrpSpPr/>
          <p:nvPr/>
        </p:nvGrpSpPr>
        <p:grpSpPr>
          <a:xfrm>
            <a:off x="4356835" y="-283851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4" name="同心圆 2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5" name="椭圆 23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组合 235"/>
          <p:cNvGrpSpPr/>
          <p:nvPr/>
        </p:nvGrpSpPr>
        <p:grpSpPr>
          <a:xfrm>
            <a:off x="5102482" y="-376788"/>
            <a:ext cx="890519" cy="890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7" name="同心圆 2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8" name="椭圆 2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组合 238"/>
          <p:cNvGrpSpPr/>
          <p:nvPr/>
        </p:nvGrpSpPr>
        <p:grpSpPr>
          <a:xfrm>
            <a:off x="7374970" y="-167480"/>
            <a:ext cx="685800" cy="6858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0" name="同心圆 2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1" name="椭圆 2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241"/>
          <p:cNvGrpSpPr/>
          <p:nvPr/>
        </p:nvGrpSpPr>
        <p:grpSpPr>
          <a:xfrm>
            <a:off x="769726" y="4883353"/>
            <a:ext cx="588857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3" name="同心圆 2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4" name="椭圆 2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244"/>
          <p:cNvGrpSpPr/>
          <p:nvPr/>
        </p:nvGrpSpPr>
        <p:grpSpPr>
          <a:xfrm>
            <a:off x="4171166" y="4908328"/>
            <a:ext cx="252491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6" name="同心圆 2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7" name="椭圆 24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组合 247"/>
          <p:cNvGrpSpPr/>
          <p:nvPr/>
        </p:nvGrpSpPr>
        <p:grpSpPr>
          <a:xfrm>
            <a:off x="3381754" y="4810047"/>
            <a:ext cx="529076" cy="5290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9" name="同心圆 2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0" name="椭圆 24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组合 250"/>
          <p:cNvGrpSpPr/>
          <p:nvPr/>
        </p:nvGrpSpPr>
        <p:grpSpPr>
          <a:xfrm>
            <a:off x="8253416" y="-914920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2" name="同心圆 2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3" name="椭圆 25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组合 253"/>
          <p:cNvGrpSpPr/>
          <p:nvPr/>
        </p:nvGrpSpPr>
        <p:grpSpPr>
          <a:xfrm>
            <a:off x="8208524" y="295241"/>
            <a:ext cx="223080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5" name="同心圆 2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6" name="椭圆 25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3" name="组合 256"/>
          <p:cNvGrpSpPr/>
          <p:nvPr/>
        </p:nvGrpSpPr>
        <p:grpSpPr>
          <a:xfrm>
            <a:off x="1946629" y="4549010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8" name="同心圆 2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9" name="椭圆 258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组合 259"/>
          <p:cNvGrpSpPr/>
          <p:nvPr/>
        </p:nvGrpSpPr>
        <p:grpSpPr>
          <a:xfrm>
            <a:off x="1278570" y="4449510"/>
            <a:ext cx="52019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1" name="同心圆 2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2" name="椭圆 26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组合 262"/>
          <p:cNvGrpSpPr/>
          <p:nvPr/>
        </p:nvGrpSpPr>
        <p:grpSpPr>
          <a:xfrm>
            <a:off x="294282" y="4764625"/>
            <a:ext cx="316877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4" name="同心圆 2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5" name="椭圆 26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6" name="组合 265"/>
          <p:cNvGrpSpPr/>
          <p:nvPr/>
        </p:nvGrpSpPr>
        <p:grpSpPr>
          <a:xfrm>
            <a:off x="120317" y="4581318"/>
            <a:ext cx="158438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7" name="同心圆 2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8" name="椭圆 26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7" name="组合 269"/>
          <p:cNvGrpSpPr/>
          <p:nvPr/>
        </p:nvGrpSpPr>
        <p:grpSpPr>
          <a:xfrm rot="16200000">
            <a:off x="3488521" y="666304"/>
            <a:ext cx="751286" cy="847981"/>
            <a:chOff x="8439634" y="3544648"/>
            <a:chExt cx="1611146" cy="1817848"/>
          </a:xfrm>
        </p:grpSpPr>
        <p:sp>
          <p:nvSpPr>
            <p:cNvPr id="271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0000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4" name="矩形 213"/>
          <p:cNvSpPr/>
          <p:nvPr/>
        </p:nvSpPr>
        <p:spPr>
          <a:xfrm>
            <a:off x="3650601" y="864003"/>
            <a:ext cx="416560" cy="4375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lvl="1" algn="ctr"/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en-US" altLang="zh-CN" sz="2400" dirty="0" smtClean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89300" y="1700530"/>
            <a:ext cx="998855" cy="751205"/>
            <a:chOff x="5180" y="2339"/>
            <a:chExt cx="1573" cy="1183"/>
          </a:xfrm>
        </p:grpSpPr>
        <p:sp>
          <p:nvSpPr>
            <p:cNvPr id="220" name="Freeform 5"/>
            <p:cNvSpPr/>
            <p:nvPr/>
          </p:nvSpPr>
          <p:spPr bwMode="auto">
            <a:xfrm>
              <a:off x="5180" y="2357"/>
              <a:ext cx="1255" cy="1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28" name="组合 272"/>
            <p:cNvGrpSpPr/>
            <p:nvPr/>
          </p:nvGrpSpPr>
          <p:grpSpPr>
            <a:xfrm rot="16200000">
              <a:off x="5494" y="2263"/>
              <a:ext cx="1183" cy="1335"/>
              <a:chOff x="8439634" y="3544648"/>
              <a:chExt cx="1611146" cy="1817848"/>
            </a:xfrm>
          </p:grpSpPr>
          <p:sp>
            <p:nvSpPr>
              <p:cNvPr id="274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C00000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5" name="矩形 214"/>
            <p:cNvSpPr/>
            <p:nvPr/>
          </p:nvSpPr>
          <p:spPr>
            <a:xfrm>
              <a:off x="5738" y="2602"/>
              <a:ext cx="714" cy="689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lvl="1" algn="ctr"/>
              <a:r>
                <a:rPr lang="en-US" altLang="zh-CN" sz="2400" dirty="0" smtClean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89300" y="2774315"/>
            <a:ext cx="998855" cy="751205"/>
            <a:chOff x="5180" y="3578"/>
            <a:chExt cx="1573" cy="1183"/>
          </a:xfrm>
        </p:grpSpPr>
        <p:sp>
          <p:nvSpPr>
            <p:cNvPr id="221" name="Freeform 5"/>
            <p:cNvSpPr/>
            <p:nvPr/>
          </p:nvSpPr>
          <p:spPr bwMode="auto">
            <a:xfrm>
              <a:off x="5180" y="3578"/>
              <a:ext cx="1255" cy="1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29" name="组合 275"/>
            <p:cNvGrpSpPr/>
            <p:nvPr/>
          </p:nvGrpSpPr>
          <p:grpSpPr>
            <a:xfrm rot="16200000">
              <a:off x="5494" y="3502"/>
              <a:ext cx="1183" cy="1335"/>
              <a:chOff x="8439634" y="3544648"/>
              <a:chExt cx="1611146" cy="1817848"/>
            </a:xfrm>
          </p:grpSpPr>
          <p:sp>
            <p:nvSpPr>
              <p:cNvPr id="277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C00000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6" name="矩形 215"/>
            <p:cNvSpPr/>
            <p:nvPr/>
          </p:nvSpPr>
          <p:spPr>
            <a:xfrm>
              <a:off x="5731" y="3792"/>
              <a:ext cx="728" cy="689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lvl="1" algn="ctr"/>
              <a:r>
                <a:rPr lang="en-US" altLang="zh-CN" sz="2400" dirty="0" smtClean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289300" y="3767455"/>
            <a:ext cx="998855" cy="751205"/>
            <a:chOff x="5180" y="4803"/>
            <a:chExt cx="1573" cy="1183"/>
          </a:xfrm>
        </p:grpSpPr>
        <p:sp>
          <p:nvSpPr>
            <p:cNvPr id="222" name="Freeform 5"/>
            <p:cNvSpPr/>
            <p:nvPr/>
          </p:nvSpPr>
          <p:spPr bwMode="auto">
            <a:xfrm>
              <a:off x="5180" y="4868"/>
              <a:ext cx="1255" cy="1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30" name="组合 278"/>
            <p:cNvGrpSpPr/>
            <p:nvPr/>
          </p:nvGrpSpPr>
          <p:grpSpPr>
            <a:xfrm rot="16200000">
              <a:off x="5494" y="4727"/>
              <a:ext cx="1183" cy="1335"/>
              <a:chOff x="8439634" y="3544648"/>
              <a:chExt cx="1611146" cy="1817848"/>
            </a:xfrm>
          </p:grpSpPr>
          <p:sp>
            <p:nvSpPr>
              <p:cNvPr id="280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C00000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7" name="矩形 216"/>
            <p:cNvSpPr/>
            <p:nvPr/>
          </p:nvSpPr>
          <p:spPr>
            <a:xfrm>
              <a:off x="5738" y="5070"/>
              <a:ext cx="713" cy="689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lvl="1" algn="ctr"/>
              <a:r>
                <a:rPr lang="en-US" altLang="zh-CN" sz="2400" dirty="0" smtClean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49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49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49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49"/>
                            </p:stCondLst>
                            <p:childTnLst>
                              <p:par>
                                <p:cTn id="4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49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49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649"/>
                            </p:stCondLst>
                            <p:childTnLst>
                              <p:par>
                                <p:cTn id="5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149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bldLvl="0" animBg="1"/>
      <p:bldP spid="96" grpId="0" bldLvl="0" animBg="1"/>
      <p:bldP spid="97" grpId="0" bldLvl="0" animBg="1"/>
      <p:bldP spid="192" grpId="0"/>
      <p:bldP spid="193" grpId="0"/>
      <p:bldP spid="193" grpId="1"/>
      <p:bldP spid="2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1445" y="121285"/>
            <a:ext cx="845375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2、选择变化主题后点击Variations标签进入增加尺寸颜色页面。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在Size, Color菜单里面增加您的商品尺寸，颜色。点击Add variations 按钮创建变体主题的组合。 </a:t>
            </a:r>
            <a:endParaRPr lang="zh-CN" altLang="en-US"/>
          </a:p>
        </p:txBody>
      </p:sp>
      <p:pic>
        <p:nvPicPr>
          <p:cNvPr id="3" name="图片 2" descr="2017042415040202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565" y="1558925"/>
            <a:ext cx="6918960" cy="327914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6215" y="260350"/>
            <a:ext cx="81578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3、之后会出现不同的尺寸颜色组合，在每个组合后面添加Color Map、Seller SKU、Product ID、Product ID Type、Condition、Your price、Quantity</a:t>
            </a:r>
            <a:endParaRPr lang="zh-CN" altLang="en-US"/>
          </a:p>
        </p:txBody>
      </p:sp>
      <p:pic>
        <p:nvPicPr>
          <p:cNvPr id="3" name="图片 2" descr="2017042415042383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" y="1198245"/>
            <a:ext cx="8456930" cy="318071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65480" y="362585"/>
            <a:ext cx="3432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销售亚马逊平台已有商品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73355" y="2339340"/>
            <a:ext cx="81934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亚马逊允许卖家销售已经在亚马逊平台创建好了的商品，卖家必须确认商品的所有信息必须完全一致才能销售已有商品, 包括UPC，品牌，厂商，包装，及商品各种参数, 都必须完全一致，并且卖家必须有该品牌拥有者的授权经销许可。 </a:t>
            </a:r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99415" y="185420"/>
            <a:ext cx="813562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1、在Add a new product页面搜索框中输入要销售商品的标题或者UPC，EAN，ASIN，点击搜索，搜索出商品以后确认UPC跟您的商品外包装上的UPC完全一致后点击Sell yours按钮，进行添加</a:t>
            </a:r>
            <a:endParaRPr lang="zh-CN" altLang="en-US"/>
          </a:p>
        </p:txBody>
      </p:sp>
      <p:pic>
        <p:nvPicPr>
          <p:cNvPr id="3" name="图片 2" descr="2017042415151538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315" y="1285875"/>
            <a:ext cx="7220585" cy="337439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8925" y="308610"/>
            <a:ext cx="7883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2、填写商品必要信息。在商品信息录入页面只需输入Condition(新旧程度)，Your price (价格)和Quantity(数量)后点击保存 </a:t>
            </a:r>
            <a:endParaRPr lang="zh-CN" altLang="en-US"/>
          </a:p>
        </p:txBody>
      </p:sp>
      <p:pic>
        <p:nvPicPr>
          <p:cNvPr id="3" name="图片 2" descr="2017042415151538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8480" y="1252220"/>
            <a:ext cx="7384415" cy="345059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85720" y="357172"/>
            <a:ext cx="4929222" cy="437515"/>
          </a:xfrm>
          <a:prstGeom prst="rect">
            <a:avLst/>
          </a:prstGeom>
        </p:spPr>
        <p:txBody>
          <a:bodyPr wrap="square">
            <a:spAutoFit/>
          </a:bodyPr>
          <a:p>
            <a:pPr algn="l" defTabSz="1096645"/>
            <a:r>
              <a:rPr lang="zh-CN" altLang="en-CA" sz="2250" b="1" spc="408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销售规则</a:t>
            </a:r>
            <a:endParaRPr lang="zh-CN" altLang="en-CA" sz="2250" b="1" spc="408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61" name="椭圆 60"/>
          <p:cNvSpPr/>
          <p:nvPr>
            <p:custDataLst>
              <p:tags r:id="rId1"/>
            </p:custDataLst>
          </p:nvPr>
        </p:nvSpPr>
        <p:spPr>
          <a:xfrm>
            <a:off x="8145145" y="1440815"/>
            <a:ext cx="306705" cy="28003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D576B">
                <a:lumMod val="40000"/>
                <a:lumOff val="6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37500" lnSpcReduction="20000"/>
          </a:bodyPr>
          <a:p>
            <a:pPr algn="ctr" fontAlgn="base"/>
            <a:endParaRPr lang="zh-CN" altLang="en-US" strike="noStrike" noProof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2" name="椭圆 61"/>
          <p:cNvSpPr/>
          <p:nvPr>
            <p:custDataLst>
              <p:tags r:id="rId2"/>
            </p:custDataLst>
          </p:nvPr>
        </p:nvSpPr>
        <p:spPr>
          <a:xfrm>
            <a:off x="8245475" y="1532890"/>
            <a:ext cx="106680" cy="97155"/>
          </a:xfrm>
          <a:prstGeom prst="ellipse">
            <a:avLst/>
          </a:prstGeom>
          <a:solidFill>
            <a:srgbClr val="E40D08"/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p>
            <a:pPr algn="ctr" fontAlgn="base"/>
            <a:endParaRPr lang="zh-CN" altLang="en-US" strike="noStrike" noProof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4" name="椭圆 63"/>
          <p:cNvSpPr/>
          <p:nvPr>
            <p:custDataLst>
              <p:tags r:id="rId3"/>
            </p:custDataLst>
          </p:nvPr>
        </p:nvSpPr>
        <p:spPr>
          <a:xfrm>
            <a:off x="633095" y="3519805"/>
            <a:ext cx="307340" cy="28067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D576B">
                <a:lumMod val="40000"/>
                <a:lumOff val="6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37500" lnSpcReduction="20000"/>
          </a:bodyPr>
          <a:p>
            <a:pPr algn="ctr" fontAlgn="base"/>
            <a:endParaRPr lang="zh-CN" altLang="en-US" strike="noStrike" noProof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5" name="椭圆 64"/>
          <p:cNvSpPr/>
          <p:nvPr>
            <p:custDataLst>
              <p:tags r:id="rId4"/>
            </p:custDataLst>
          </p:nvPr>
        </p:nvSpPr>
        <p:spPr>
          <a:xfrm>
            <a:off x="734060" y="3611880"/>
            <a:ext cx="106045" cy="97790"/>
          </a:xfrm>
          <a:prstGeom prst="ellipse">
            <a:avLst/>
          </a:prstGeom>
          <a:solidFill>
            <a:srgbClr val="1F74AD"/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p>
            <a:pPr algn="ctr" fontAlgn="base"/>
            <a:endParaRPr lang="zh-CN" altLang="en-US" strike="noStrike" noProof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6" name="椭圆 65"/>
          <p:cNvSpPr/>
          <p:nvPr>
            <p:custDataLst>
              <p:tags r:id="rId5"/>
            </p:custDataLst>
          </p:nvPr>
        </p:nvSpPr>
        <p:spPr>
          <a:xfrm>
            <a:off x="1362075" y="2933700"/>
            <a:ext cx="308610" cy="28194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D576B">
                <a:lumMod val="40000"/>
                <a:lumOff val="6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37500" lnSpcReduction="20000"/>
          </a:bodyPr>
          <a:p>
            <a:pPr algn="ctr" fontAlgn="base"/>
            <a:endParaRPr lang="zh-CN" altLang="en-US" strike="noStrike" noProof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7" name="椭圆 66"/>
          <p:cNvSpPr/>
          <p:nvPr>
            <p:custDataLst>
              <p:tags r:id="rId6"/>
            </p:custDataLst>
          </p:nvPr>
        </p:nvSpPr>
        <p:spPr>
          <a:xfrm>
            <a:off x="1463040" y="3025775"/>
            <a:ext cx="107315" cy="97790"/>
          </a:xfrm>
          <a:prstGeom prst="ellipse">
            <a:avLst/>
          </a:prstGeom>
          <a:solidFill>
            <a:srgbClr val="3498DB"/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p>
            <a:pPr algn="ctr" fontAlgn="base"/>
            <a:endParaRPr lang="zh-CN" altLang="en-US" strike="noStrike" noProof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8" name="椭圆 67"/>
          <p:cNvSpPr/>
          <p:nvPr>
            <p:custDataLst>
              <p:tags r:id="rId7"/>
            </p:custDataLst>
          </p:nvPr>
        </p:nvSpPr>
        <p:spPr>
          <a:xfrm>
            <a:off x="2538095" y="2917190"/>
            <a:ext cx="307340" cy="28067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D576B">
                <a:lumMod val="40000"/>
                <a:lumOff val="6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37500" lnSpcReduction="20000"/>
          </a:bodyPr>
          <a:p>
            <a:pPr algn="ctr" fontAlgn="base"/>
            <a:endParaRPr lang="zh-CN" altLang="en-US" strike="noStrike" noProof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9" name="椭圆 68"/>
          <p:cNvSpPr/>
          <p:nvPr>
            <p:custDataLst>
              <p:tags r:id="rId8"/>
            </p:custDataLst>
          </p:nvPr>
        </p:nvSpPr>
        <p:spPr>
          <a:xfrm>
            <a:off x="2637790" y="3009265"/>
            <a:ext cx="107315" cy="97790"/>
          </a:xfrm>
          <a:prstGeom prst="ellipse">
            <a:avLst/>
          </a:prstGeom>
          <a:solidFill>
            <a:srgbClr val="1AA3AA"/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p>
            <a:pPr algn="ctr" fontAlgn="base"/>
            <a:endParaRPr lang="zh-CN" altLang="en-US" strike="noStrike" noProof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0" name="椭圆 69"/>
          <p:cNvSpPr/>
          <p:nvPr>
            <p:custDataLst>
              <p:tags r:id="rId9"/>
            </p:custDataLst>
          </p:nvPr>
        </p:nvSpPr>
        <p:spPr>
          <a:xfrm>
            <a:off x="3656330" y="2583180"/>
            <a:ext cx="307340" cy="28067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D576B">
                <a:lumMod val="40000"/>
                <a:lumOff val="6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37500" lnSpcReduction="20000"/>
          </a:bodyPr>
          <a:p>
            <a:pPr algn="ctr" fontAlgn="base"/>
            <a:endParaRPr lang="zh-CN" altLang="en-US" strike="noStrike" noProof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1" name="椭圆 70"/>
          <p:cNvSpPr/>
          <p:nvPr>
            <p:custDataLst>
              <p:tags r:id="rId10"/>
            </p:custDataLst>
          </p:nvPr>
        </p:nvSpPr>
        <p:spPr>
          <a:xfrm>
            <a:off x="3755390" y="2673985"/>
            <a:ext cx="107315" cy="97790"/>
          </a:xfrm>
          <a:prstGeom prst="ellipse">
            <a:avLst/>
          </a:prstGeom>
          <a:solidFill>
            <a:srgbClr val="69A35B"/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p>
            <a:pPr algn="ctr" fontAlgn="base"/>
            <a:endParaRPr lang="zh-CN" altLang="en-US" strike="noStrike" noProof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2" name="椭圆 71"/>
          <p:cNvSpPr/>
          <p:nvPr>
            <p:custDataLst>
              <p:tags r:id="rId11"/>
            </p:custDataLst>
          </p:nvPr>
        </p:nvSpPr>
        <p:spPr>
          <a:xfrm>
            <a:off x="4831080" y="2621915"/>
            <a:ext cx="307340" cy="28067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D576B">
                <a:lumMod val="40000"/>
                <a:lumOff val="6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37500" lnSpcReduction="20000"/>
          </a:bodyPr>
          <a:p>
            <a:pPr algn="ctr" fontAlgn="base"/>
            <a:endParaRPr lang="zh-CN" altLang="en-US" strike="noStrike" noProof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3" name="椭圆 72"/>
          <p:cNvSpPr/>
          <p:nvPr>
            <p:custDataLst>
              <p:tags r:id="rId12"/>
            </p:custDataLst>
          </p:nvPr>
        </p:nvSpPr>
        <p:spPr>
          <a:xfrm>
            <a:off x="4931410" y="2712720"/>
            <a:ext cx="107315" cy="97790"/>
          </a:xfrm>
          <a:prstGeom prst="ellipse">
            <a:avLst/>
          </a:prstGeom>
          <a:solidFill>
            <a:srgbClr val="9BBB59"/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p>
            <a:pPr algn="ctr" fontAlgn="base"/>
            <a:endParaRPr lang="zh-CN" altLang="en-US" strike="noStrike" noProof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4" name="椭圆 73"/>
          <p:cNvSpPr/>
          <p:nvPr>
            <p:custDataLst>
              <p:tags r:id="rId13"/>
            </p:custDataLst>
          </p:nvPr>
        </p:nvSpPr>
        <p:spPr>
          <a:xfrm>
            <a:off x="5950585" y="2224405"/>
            <a:ext cx="307340" cy="28067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D576B">
                <a:lumMod val="40000"/>
                <a:lumOff val="6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37500" lnSpcReduction="20000"/>
          </a:bodyPr>
          <a:p>
            <a:pPr algn="ctr" fontAlgn="base"/>
            <a:endParaRPr lang="zh-CN" altLang="en-US" strike="noStrike" noProof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5" name="椭圆 74"/>
          <p:cNvSpPr/>
          <p:nvPr>
            <p:custDataLst>
              <p:tags r:id="rId14"/>
            </p:custDataLst>
          </p:nvPr>
        </p:nvSpPr>
        <p:spPr>
          <a:xfrm>
            <a:off x="6050280" y="2315210"/>
            <a:ext cx="107315" cy="97790"/>
          </a:xfrm>
          <a:prstGeom prst="ellipse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p>
            <a:pPr algn="ctr" fontAlgn="base"/>
            <a:endParaRPr lang="zh-CN" altLang="en-US" strike="noStrike" noProof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grpSp>
        <p:nvGrpSpPr>
          <p:cNvPr id="76" name="组合 50"/>
          <p:cNvGrpSpPr/>
          <p:nvPr/>
        </p:nvGrpSpPr>
        <p:grpSpPr>
          <a:xfrm rot="0">
            <a:off x="7229599" y="1859280"/>
            <a:ext cx="307340" cy="280670"/>
            <a:chOff x="17170" y="3666"/>
            <a:chExt cx="602" cy="602"/>
          </a:xfrm>
        </p:grpSpPr>
        <p:sp>
          <p:nvSpPr>
            <p:cNvPr id="77" name="椭圆 76"/>
            <p:cNvSpPr/>
            <p:nvPr>
              <p:custDataLst>
                <p:tags r:id="rId15"/>
              </p:custDataLst>
            </p:nvPr>
          </p:nvSpPr>
          <p:spPr>
            <a:xfrm>
              <a:off x="17170" y="3666"/>
              <a:ext cx="602" cy="60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4D576B">
                  <a:lumMod val="40000"/>
                  <a:lumOff val="60000"/>
                </a:srgbClr>
              </a:solidFill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>
              <a:normAutofit fontScale="37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8" name="椭圆 77"/>
            <p:cNvSpPr/>
            <p:nvPr>
              <p:custDataLst>
                <p:tags r:id="rId16"/>
              </p:custDataLst>
            </p:nvPr>
          </p:nvSpPr>
          <p:spPr>
            <a:xfrm>
              <a:off x="17366" y="3868"/>
              <a:ext cx="209" cy="209"/>
            </a:xfrm>
            <a:prstGeom prst="ellipse">
              <a:avLst/>
            </a:prstGeom>
            <a:solidFill>
              <a:srgbClr val="1F2DA8"/>
            </a:solidFill>
            <a:ln w="38100"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>
              <a:normAutofit fontScale="250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cxnSp>
        <p:nvCxnSpPr>
          <p:cNvPr id="32" name="曲线连接符 31"/>
          <p:cNvCxnSpPr/>
          <p:nvPr/>
        </p:nvCxnSpPr>
        <p:spPr>
          <a:xfrm flipV="1">
            <a:off x="9980295" y="2401888"/>
            <a:ext cx="1166813" cy="492125"/>
          </a:xfrm>
          <a:prstGeom prst="curvedConnector3">
            <a:avLst>
              <a:gd name="adj1" fmla="val 50054"/>
            </a:avLst>
          </a:prstGeom>
          <a:ln w="28575" cmpd="sng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曲线连接符 21"/>
          <p:cNvCxnSpPr>
            <a:endCxn id="61" idx="3"/>
          </p:cNvCxnSpPr>
          <p:nvPr/>
        </p:nvCxnSpPr>
        <p:spPr>
          <a:xfrm flipV="1">
            <a:off x="7526020" y="1679575"/>
            <a:ext cx="664210" cy="273685"/>
          </a:xfrm>
          <a:prstGeom prst="curvedConnector2">
            <a:avLst/>
          </a:prstGeom>
          <a:ln w="28575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曲线连接符 2"/>
          <p:cNvCxnSpPr>
            <a:endCxn id="77" idx="3"/>
          </p:cNvCxnSpPr>
          <p:nvPr/>
        </p:nvCxnSpPr>
        <p:spPr>
          <a:xfrm flipV="1">
            <a:off x="6257925" y="2098675"/>
            <a:ext cx="1016635" cy="283845"/>
          </a:xfrm>
          <a:prstGeom prst="curvedConnector2">
            <a:avLst/>
          </a:prstGeom>
          <a:ln w="28575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>
            <p:custDataLst>
              <p:tags r:id="rId17"/>
            </p:custDataLst>
          </p:nvPr>
        </p:nvSpPr>
        <p:spPr>
          <a:xfrm>
            <a:off x="202565" y="3886835"/>
            <a:ext cx="1689100" cy="3771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 anchor="ctr"/>
          <a:p>
            <a:pPr algn="ctr">
              <a:lnSpc>
                <a:spcPct val="120000"/>
              </a:lnSpc>
            </a:pPr>
            <a:r>
              <a:rPr lang="zh-CN" altLang="en-US" sz="1300" b="1" spc="300" noProof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①上传违规产品</a:t>
            </a:r>
            <a:endParaRPr lang="zh-CN" altLang="en-US" sz="1300" b="1" spc="300" noProof="1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>
            <p:custDataLst>
              <p:tags r:id="rId18"/>
            </p:custDataLst>
          </p:nvPr>
        </p:nvSpPr>
        <p:spPr>
          <a:xfrm>
            <a:off x="130810" y="4349750"/>
            <a:ext cx="2478405" cy="361315"/>
          </a:xfrm>
          <a:prstGeom prst="rect">
            <a:avLst/>
          </a:prstGeom>
        </p:spPr>
        <p:txBody>
          <a:bodyPr wrap="square" lIns="90000" rIns="90000" anchor="t" anchorCtr="0">
            <a:normAutofit/>
          </a:bodyPr>
          <a:p>
            <a:pPr marL="285750" indent="-285750" algn="l" fontAlgn="base">
              <a:lnSpc>
                <a:spcPct val="120000"/>
              </a:lnSpc>
              <a:buFont typeface="Wingdings" panose="05000000000000000000" charset="0"/>
              <a:buChar char="n"/>
            </a:pPr>
            <a:r>
              <a:rPr lang="zh-CN" altLang="zh-CN" sz="1000" strike="noStrike" spc="15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分类、商品和发布限制</a:t>
            </a:r>
            <a:endParaRPr lang="zh-CN" altLang="zh-CN" sz="1000" strike="noStrike" spc="15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9"/>
            </p:custDataLst>
          </p:nvPr>
        </p:nvSpPr>
        <p:spPr>
          <a:xfrm>
            <a:off x="501015" y="1933575"/>
            <a:ext cx="1867535" cy="37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/>
          <a:p>
            <a:pPr algn="ctr">
              <a:lnSpc>
                <a:spcPct val="120000"/>
              </a:lnSpc>
            </a:pPr>
            <a:r>
              <a:rPr lang="zh-CN" altLang="en-US" sz="1300" b="1" spc="3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②产品与描述不符</a:t>
            </a:r>
            <a:endParaRPr lang="zh-CN" altLang="en-US" sz="1300" b="1" spc="300" noProof="1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20"/>
            </p:custDataLst>
          </p:nvPr>
        </p:nvSpPr>
        <p:spPr>
          <a:xfrm>
            <a:off x="590550" y="2330450"/>
            <a:ext cx="1790700" cy="361315"/>
          </a:xfrm>
          <a:prstGeom prst="rect">
            <a:avLst/>
          </a:prstGeom>
        </p:spPr>
        <p:txBody>
          <a:bodyPr wrap="square" lIns="90000" rIns="90000" anchor="t" anchorCtr="0">
            <a:noAutofit/>
          </a:bodyPr>
          <a:p>
            <a:pPr marL="285750" indent="-285750" algn="l" fontAlgn="base">
              <a:lnSpc>
                <a:spcPct val="120000"/>
              </a:lnSpc>
              <a:buFont typeface="Wingdings" panose="05000000000000000000" charset="0"/>
              <a:buChar char="n"/>
            </a:pPr>
            <a:r>
              <a:rPr lang="zh-CN" altLang="en-US" sz="1000" spc="15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listing上写的功能或者参数，实际上产品没有</a:t>
            </a:r>
            <a:endParaRPr lang="zh-CN" altLang="en-US" sz="1000" strike="noStrike" spc="15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1"/>
            </p:custDataLst>
          </p:nvPr>
        </p:nvSpPr>
        <p:spPr>
          <a:xfrm>
            <a:off x="2066290" y="3335655"/>
            <a:ext cx="1591310" cy="430530"/>
          </a:xfrm>
          <a:prstGeom prst="rect">
            <a:avLst/>
          </a:prstGeom>
          <a:solidFill>
            <a:srgbClr val="069B87"/>
          </a:solidFill>
        </p:spPr>
        <p:txBody>
          <a:bodyPr wrap="square"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1300" b="1" spc="300" noProof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③操纵行为</a:t>
            </a:r>
            <a:endParaRPr lang="zh-CN" altLang="en-US" sz="1300" b="1" spc="300" noProof="1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矩形 41"/>
          <p:cNvSpPr/>
          <p:nvPr>
            <p:custDataLst>
              <p:tags r:id="rId22"/>
            </p:custDataLst>
          </p:nvPr>
        </p:nvSpPr>
        <p:spPr>
          <a:xfrm>
            <a:off x="1973898" y="3838893"/>
            <a:ext cx="2032000" cy="695325"/>
          </a:xfrm>
          <a:prstGeom prst="rect">
            <a:avLst/>
          </a:prstGeom>
        </p:spPr>
        <p:txBody>
          <a:bodyPr wrap="square" lIns="90000" rIns="90000" anchor="t" anchorCtr="0"/>
          <a:p>
            <a:pPr marL="285750" indent="-285750" algn="l" fontAlgn="base">
              <a:lnSpc>
                <a:spcPct val="120000"/>
              </a:lnSpc>
              <a:buFont typeface="Wingdings" panose="05000000000000000000" charset="0"/>
              <a:buChar char="n"/>
            </a:pPr>
            <a:r>
              <a:rPr lang="zh-CN" altLang="en-US" sz="1000" strike="noStrike" spc="15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任何试图操纵评分、反馈或评论的行为</a:t>
            </a:r>
            <a:endParaRPr lang="zh-CN" altLang="en-US" sz="1000" strike="noStrike" spc="15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3"/>
            </p:custDataLst>
          </p:nvPr>
        </p:nvSpPr>
        <p:spPr>
          <a:xfrm>
            <a:off x="2832735" y="1630045"/>
            <a:ext cx="1743710" cy="377190"/>
          </a:xfrm>
          <a:prstGeom prst="rect">
            <a:avLst/>
          </a:prstGeom>
          <a:solidFill>
            <a:srgbClr val="57C45B"/>
          </a:solidFill>
        </p:spPr>
        <p:txBody>
          <a:bodyPr wrap="square" rtlCol="0" anchor="ctr"/>
          <a:p>
            <a:pPr algn="ctr">
              <a:lnSpc>
                <a:spcPct val="120000"/>
              </a:lnSpc>
            </a:pPr>
            <a:r>
              <a:rPr lang="zh-CN" altLang="en-US" sz="1300" b="1" spc="3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④绑定违规变体</a:t>
            </a:r>
            <a:endParaRPr lang="zh-CN" altLang="en-US" sz="1300" b="1" spc="300" noProof="1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24"/>
            </p:custDataLst>
          </p:nvPr>
        </p:nvSpPr>
        <p:spPr>
          <a:xfrm>
            <a:off x="2798445" y="2026920"/>
            <a:ext cx="1790700" cy="361315"/>
          </a:xfrm>
          <a:prstGeom prst="rect">
            <a:avLst/>
          </a:prstGeom>
        </p:spPr>
        <p:txBody>
          <a:bodyPr wrap="square" lIns="90000" rIns="90000" anchor="t" anchorCtr="0">
            <a:noAutofit/>
          </a:bodyPr>
          <a:p>
            <a:pPr marL="285750" indent="-285750" algn="l" fontAlgn="base">
              <a:lnSpc>
                <a:spcPct val="120000"/>
              </a:lnSpc>
              <a:buFont typeface="Wingdings" panose="05000000000000000000" charset="0"/>
              <a:buChar char="n"/>
            </a:pPr>
            <a:r>
              <a:rPr lang="zh-CN" altLang="en-US" sz="800" spc="15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可以不同颜色，大小，数量等</a:t>
            </a:r>
            <a:endParaRPr lang="zh-CN" altLang="en-US" sz="700" strike="noStrike" spc="15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9" name="曲线连接符 8"/>
          <p:cNvCxnSpPr>
            <a:stCxn id="64" idx="0"/>
            <a:endCxn id="66" idx="3"/>
          </p:cNvCxnSpPr>
          <p:nvPr/>
        </p:nvCxnSpPr>
        <p:spPr>
          <a:xfrm rot="16200000">
            <a:off x="923925" y="3037205"/>
            <a:ext cx="345440" cy="620395"/>
          </a:xfrm>
          <a:prstGeom prst="curvedConnector3">
            <a:avLst>
              <a:gd name="adj1" fmla="val 44026"/>
            </a:avLst>
          </a:prstGeom>
          <a:ln w="28575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>
            <p:custDataLst>
              <p:tags r:id="rId25"/>
            </p:custDataLst>
          </p:nvPr>
        </p:nvSpPr>
        <p:spPr>
          <a:xfrm>
            <a:off x="4249103" y="3033713"/>
            <a:ext cx="1846263" cy="430213"/>
          </a:xfrm>
          <a:prstGeom prst="rect">
            <a:avLst/>
          </a:prstGeom>
          <a:solidFill>
            <a:srgbClr val="A4D663"/>
          </a:solidFill>
        </p:spPr>
        <p:txBody>
          <a:bodyPr wrap="square" rtlCol="0" anchor="ctr"/>
          <a:p>
            <a:pPr algn="ctr">
              <a:lnSpc>
                <a:spcPct val="120000"/>
              </a:lnSpc>
            </a:pPr>
            <a:r>
              <a:rPr lang="zh-CN" altLang="en-US" sz="1300" b="1" spc="300" noProof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⑤大量跟卖</a:t>
            </a:r>
            <a:endParaRPr lang="zh-CN" altLang="en-US" sz="1300" b="1" spc="300" noProof="1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26"/>
            </p:custDataLst>
          </p:nvPr>
        </p:nvSpPr>
        <p:spPr>
          <a:xfrm>
            <a:off x="4153853" y="3560763"/>
            <a:ext cx="2030413" cy="695325"/>
          </a:xfrm>
          <a:prstGeom prst="rect">
            <a:avLst/>
          </a:prstGeom>
        </p:spPr>
        <p:txBody>
          <a:bodyPr wrap="square" lIns="90000" rIns="90000" anchor="t" anchorCtr="0"/>
          <a:p>
            <a:pPr marL="171450" indent="-171450" algn="l" fontAlgn="base">
              <a:lnSpc>
                <a:spcPct val="120000"/>
              </a:lnSpc>
              <a:buFont typeface="Wingdings" panose="05000000000000000000" charset="0"/>
              <a:buChar char="n"/>
            </a:pPr>
            <a:r>
              <a:rPr lang="zh-CN" altLang="en-US" sz="1000" strike="noStrike" spc="15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账号里面大部分产品都是跟卖过来的</a:t>
            </a:r>
            <a:endParaRPr lang="zh-CN" altLang="en-US" sz="1000" strike="noStrike" spc="15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27"/>
            </p:custDataLst>
          </p:nvPr>
        </p:nvSpPr>
        <p:spPr>
          <a:xfrm>
            <a:off x="4905058" y="1023303"/>
            <a:ext cx="2030413" cy="430213"/>
          </a:xfrm>
          <a:prstGeom prst="rect">
            <a:avLst/>
          </a:prstGeom>
          <a:solidFill>
            <a:srgbClr val="EEC920"/>
          </a:solidFill>
        </p:spPr>
        <p:txBody>
          <a:bodyPr wrap="square"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1300" b="1" spc="300" noProof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⑥私下信息交流</a:t>
            </a:r>
            <a:endParaRPr lang="zh-CN" altLang="en-US" sz="1300" b="1" spc="300" noProof="1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" name="矩形 45"/>
          <p:cNvSpPr/>
          <p:nvPr>
            <p:custDataLst>
              <p:tags r:id="rId28"/>
            </p:custDataLst>
          </p:nvPr>
        </p:nvSpPr>
        <p:spPr>
          <a:xfrm>
            <a:off x="4903470" y="1472565"/>
            <a:ext cx="2012315" cy="697230"/>
          </a:xfrm>
          <a:prstGeom prst="rect">
            <a:avLst/>
          </a:prstGeom>
        </p:spPr>
        <p:txBody>
          <a:bodyPr wrap="square" lIns="90000" rIns="90000" anchor="t" anchorCtr="0">
            <a:normAutofit/>
          </a:bodyPr>
          <a:p>
            <a:pPr marL="171450" indent="-171450" algn="l" fontAlgn="base">
              <a:lnSpc>
                <a:spcPct val="120000"/>
              </a:lnSpc>
              <a:buFont typeface="Wingdings" panose="05000000000000000000" charset="0"/>
              <a:buChar char="n"/>
            </a:pPr>
            <a:r>
              <a:rPr lang="zh-CN" altLang="en-US" sz="1000" strike="noStrike" spc="15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提供卖家自己的email给客人，以及向客人索要email</a:t>
            </a:r>
            <a:endParaRPr lang="zh-CN" altLang="en-US" sz="1000" strike="noStrike" spc="150" noProof="1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曲线连接符 12"/>
          <p:cNvCxnSpPr>
            <a:endCxn id="68" idx="2"/>
          </p:cNvCxnSpPr>
          <p:nvPr/>
        </p:nvCxnSpPr>
        <p:spPr>
          <a:xfrm flipV="1">
            <a:off x="1670685" y="3057525"/>
            <a:ext cx="867410" cy="117475"/>
          </a:xfrm>
          <a:prstGeom prst="curvedConnector3">
            <a:avLst>
              <a:gd name="adj1" fmla="val 50073"/>
            </a:avLst>
          </a:prstGeom>
          <a:ln w="28575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曲线连接符 13"/>
          <p:cNvCxnSpPr>
            <a:stCxn id="68" idx="6"/>
          </p:cNvCxnSpPr>
          <p:nvPr/>
        </p:nvCxnSpPr>
        <p:spPr>
          <a:xfrm flipV="1">
            <a:off x="2845435" y="2673985"/>
            <a:ext cx="812165" cy="383540"/>
          </a:xfrm>
          <a:prstGeom prst="curvedConnector3">
            <a:avLst>
              <a:gd name="adj1" fmla="val 50039"/>
            </a:avLst>
          </a:prstGeom>
          <a:ln w="28575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曲线连接符 14"/>
          <p:cNvCxnSpPr>
            <a:stCxn id="70" idx="5"/>
          </p:cNvCxnSpPr>
          <p:nvPr/>
        </p:nvCxnSpPr>
        <p:spPr>
          <a:xfrm rot="5400000" flipH="1" flipV="1">
            <a:off x="4298315" y="2332355"/>
            <a:ext cx="109855" cy="869315"/>
          </a:xfrm>
          <a:prstGeom prst="curvedConnector4">
            <a:avLst>
              <a:gd name="adj1" fmla="val -89595"/>
              <a:gd name="adj2" fmla="val 52593"/>
            </a:avLst>
          </a:prstGeom>
          <a:ln w="28575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曲线连接符 16"/>
          <p:cNvCxnSpPr>
            <a:stCxn id="72" idx="6"/>
          </p:cNvCxnSpPr>
          <p:nvPr/>
        </p:nvCxnSpPr>
        <p:spPr>
          <a:xfrm flipV="1">
            <a:off x="5138420" y="2362835"/>
            <a:ext cx="801370" cy="399415"/>
          </a:xfrm>
          <a:prstGeom prst="curvedConnector3">
            <a:avLst>
              <a:gd name="adj1" fmla="val 50000"/>
            </a:avLst>
          </a:prstGeom>
          <a:ln w="28575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9"/>
            </p:custDataLst>
          </p:nvPr>
        </p:nvSpPr>
        <p:spPr>
          <a:xfrm>
            <a:off x="6540500" y="2971800"/>
            <a:ext cx="1891030" cy="695325"/>
          </a:xfrm>
          <a:prstGeom prst="rect">
            <a:avLst/>
          </a:prstGeom>
        </p:spPr>
        <p:txBody>
          <a:bodyPr wrap="square" lIns="90000" rIns="90000" anchor="t" anchorCtr="0"/>
          <a:p>
            <a:pPr marL="171450" indent="-171450" algn="l" fontAlgn="base">
              <a:lnSpc>
                <a:spcPct val="120000"/>
              </a:lnSpc>
              <a:buFont typeface="Wingdings" panose="05000000000000000000" charset="0"/>
              <a:buChar char="n"/>
            </a:pPr>
            <a:r>
              <a:rPr lang="zh-CN" altLang="en-US" sz="1000" strike="noStrike" spc="15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广告中不可出现竞争对手的品牌名来蹭流量</a:t>
            </a:r>
            <a:endParaRPr lang="zh-CN" altLang="en-US" sz="1000" strike="noStrike" spc="15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>
            <p:custDataLst>
              <p:tags r:id="rId30"/>
            </p:custDataLst>
          </p:nvPr>
        </p:nvSpPr>
        <p:spPr>
          <a:xfrm>
            <a:off x="6540500" y="2462530"/>
            <a:ext cx="1774825" cy="430530"/>
          </a:xfrm>
          <a:prstGeom prst="rect">
            <a:avLst/>
          </a:prstGeom>
          <a:solidFill>
            <a:srgbClr val="1F2DA8"/>
          </a:solidFill>
        </p:spPr>
        <p:txBody>
          <a:bodyPr wrap="square" rtlCol="0" anchor="ctr"/>
          <a:p>
            <a:pPr algn="ctr">
              <a:lnSpc>
                <a:spcPct val="120000"/>
              </a:lnSpc>
            </a:pPr>
            <a:r>
              <a:rPr lang="zh-CN" altLang="en-US" sz="1300" b="1" spc="300" noProof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⑦不正当蹭流量</a:t>
            </a:r>
            <a:endParaRPr lang="zh-CN" altLang="en-US" sz="1300" b="1" spc="300" noProof="1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文本框 27"/>
          <p:cNvSpPr txBox="1"/>
          <p:nvPr>
            <p:custDataLst>
              <p:tags r:id="rId31"/>
            </p:custDataLst>
          </p:nvPr>
        </p:nvSpPr>
        <p:spPr>
          <a:xfrm>
            <a:off x="7646035" y="794385"/>
            <a:ext cx="1475105" cy="430530"/>
          </a:xfrm>
          <a:prstGeom prst="rect">
            <a:avLst/>
          </a:prstGeom>
          <a:solidFill>
            <a:srgbClr val="E40D08"/>
          </a:solidFill>
        </p:spPr>
        <p:txBody>
          <a:bodyPr wrap="square"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1300" b="1" spc="300" noProof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⑧品牌侵权</a:t>
            </a:r>
            <a:endParaRPr lang="zh-CN" altLang="en-US" sz="1300" b="1" spc="300" noProof="1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14:prism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85750" y="356870"/>
            <a:ext cx="5300980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096645"/>
            <a:r>
              <a:rPr lang="zh-CN" altLang="en-US" sz="2250" spc="200">
                <a:latin typeface="汉仪旗黑-85S" panose="00020600040101010101" pitchFamily="18" charset="-122"/>
                <a:ea typeface="汉仪旗黑-85S" panose="00020600040101010101" pitchFamily="18" charset="-122"/>
                <a:cs typeface="+mj-cs"/>
                <a:sym typeface="微软雅黑" panose="020B0503020204020204" pitchFamily="34" charset="-122"/>
              </a:rPr>
              <a:t>账号政策</a:t>
            </a:r>
            <a:br>
              <a:rPr lang="zh-CN" altLang="en-US" sz="2250" spc="200">
                <a:latin typeface="汉仪旗黑-85S" panose="00020600040101010101" pitchFamily="18" charset="-122"/>
                <a:ea typeface="汉仪旗黑-85S" panose="00020600040101010101" pitchFamily="18" charset="-122"/>
                <a:cs typeface="+mj-cs"/>
                <a:sym typeface="微软雅黑" panose="020B0503020204020204" pitchFamily="34" charset="-122"/>
              </a:rPr>
            </a:br>
            <a:endParaRPr lang="zh-CN" altLang="en-CA" sz="2250" b="1" spc="408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5738" y="1093153"/>
            <a:ext cx="8412480" cy="3124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R="0" defTabSz="914400" fontAlgn="auto">
              <a:lnSpc>
                <a:spcPct val="120000"/>
              </a:lnSpc>
            </a:pPr>
            <a:r>
              <a:rPr sz="1200" spc="15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账号关联的行为将会导致</a:t>
            </a:r>
            <a:r>
              <a:rPr sz="1200" spc="15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直接关店</a:t>
            </a:r>
            <a:r>
              <a:rPr sz="1200" spc="15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的结果，直接和间接的经济损失十分巨大，以下</a:t>
            </a:r>
            <a:r>
              <a:rPr lang="zh-CN" sz="1200" spc="15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四种</a:t>
            </a:r>
            <a:r>
              <a:rPr sz="1200" spc="15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行为会造成账号关联：</a:t>
            </a:r>
            <a:endParaRPr lang="zh-CN" altLang="en-US" sz="12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4514" name="组合 9"/>
          <p:cNvGrpSpPr/>
          <p:nvPr/>
        </p:nvGrpSpPr>
        <p:grpSpPr>
          <a:xfrm rot="0">
            <a:off x="518795" y="1655445"/>
            <a:ext cx="1628140" cy="1897380"/>
            <a:chOff x="2649924" y="3162802"/>
            <a:chExt cx="1746230" cy="2200114"/>
          </a:xfrm>
        </p:grpSpPr>
        <p:cxnSp>
          <p:nvCxnSpPr>
            <p:cNvPr id="8" name="直接连接符 7"/>
            <p:cNvCxnSpPr/>
            <p:nvPr>
              <p:custDataLst>
                <p:tags r:id="rId1"/>
              </p:custDataLst>
            </p:nvPr>
          </p:nvCxnSpPr>
          <p:spPr>
            <a:xfrm>
              <a:off x="3523039" y="3251054"/>
              <a:ext cx="0" cy="51874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rgbClr val="018BE9"/>
            </a:lnRef>
            <a:fillRef idx="0">
              <a:srgbClr val="018BE9"/>
            </a:fillRef>
            <a:effectRef idx="0">
              <a:srgbClr val="018BE9"/>
            </a:effectRef>
            <a:fontRef idx="minor">
              <a:srgbClr val="7F7F7F"/>
            </a:fontRef>
          </p:style>
        </p:cxnSp>
        <p:sp>
          <p:nvSpPr>
            <p:cNvPr id="5" name="任意多边形 4"/>
            <p:cNvSpPr/>
            <p:nvPr>
              <p:custDataLst>
                <p:tags r:id="rId2"/>
              </p:custDataLst>
            </p:nvPr>
          </p:nvSpPr>
          <p:spPr>
            <a:xfrm>
              <a:off x="2649924" y="3868440"/>
              <a:ext cx="1746230" cy="1494476"/>
            </a:xfrm>
            <a:custGeom>
              <a:avLst/>
              <a:gdLst>
                <a:gd name="connsiteX0" fmla="*/ 1485682 w 1746230"/>
                <a:gd name="connsiteY0" fmla="*/ 0 h 1494476"/>
                <a:gd name="connsiteX1" fmla="*/ 1490501 w 1746230"/>
                <a:gd name="connsiteY1" fmla="*/ 3976 h 1494476"/>
                <a:gd name="connsiteX2" fmla="*/ 1746230 w 1746230"/>
                <a:gd name="connsiteY2" fmla="*/ 621361 h 1494476"/>
                <a:gd name="connsiteX3" fmla="*/ 873115 w 1746230"/>
                <a:gd name="connsiteY3" fmla="*/ 1494476 h 1494476"/>
                <a:gd name="connsiteX4" fmla="*/ 0 w 1746230"/>
                <a:gd name="connsiteY4" fmla="*/ 621361 h 1494476"/>
                <a:gd name="connsiteX5" fmla="*/ 255730 w 1746230"/>
                <a:gd name="connsiteY5" fmla="*/ 3976 h 1494476"/>
                <a:gd name="connsiteX6" fmla="*/ 260547 w 1746230"/>
                <a:gd name="connsiteY6" fmla="*/ 1 h 1494476"/>
                <a:gd name="connsiteX7" fmla="*/ 873114 w 1746230"/>
                <a:gd name="connsiteY7" fmla="*/ 612568 h 149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6230" h="1494476">
                  <a:moveTo>
                    <a:pt x="1485682" y="0"/>
                  </a:moveTo>
                  <a:lnTo>
                    <a:pt x="1490501" y="3976"/>
                  </a:lnTo>
                  <a:cubicBezTo>
                    <a:pt x="1648504" y="161978"/>
                    <a:pt x="1746230" y="380257"/>
                    <a:pt x="1746230" y="621361"/>
                  </a:cubicBezTo>
                  <a:cubicBezTo>
                    <a:pt x="1746230" y="1103569"/>
                    <a:pt x="1355323" y="1494476"/>
                    <a:pt x="873115" y="1494476"/>
                  </a:cubicBezTo>
                  <a:cubicBezTo>
                    <a:pt x="390907" y="1494476"/>
                    <a:pt x="0" y="1103569"/>
                    <a:pt x="0" y="621361"/>
                  </a:cubicBezTo>
                  <a:cubicBezTo>
                    <a:pt x="0" y="380257"/>
                    <a:pt x="97727" y="161978"/>
                    <a:pt x="255730" y="3976"/>
                  </a:cubicBezTo>
                  <a:lnTo>
                    <a:pt x="260547" y="1"/>
                  </a:lnTo>
                  <a:lnTo>
                    <a:pt x="873114" y="61256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rgbClr val="018BE9">
                <a:shade val="50000"/>
              </a:srgbClr>
            </a:lnRef>
            <a:fillRef idx="1">
              <a:srgbClr val="018BE9"/>
            </a:fillRef>
            <a:effectRef idx="0">
              <a:srgbClr val="018BE9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 fontAlgn="base"/>
              <a:endParaRPr lang="zh-CN" altLang="en-US" strike="noStrike" noProof="1"/>
            </a:p>
          </p:txBody>
        </p:sp>
        <p:sp>
          <p:nvSpPr>
            <p:cNvPr id="2" name="椭圆 1"/>
            <p:cNvSpPr/>
            <p:nvPr>
              <p:custDataLst>
                <p:tags r:id="rId3"/>
              </p:custDataLst>
            </p:nvPr>
          </p:nvSpPr>
          <p:spPr>
            <a:xfrm>
              <a:off x="2803039" y="3769800"/>
              <a:ext cx="1440000" cy="1440000"/>
            </a:xfrm>
            <a:prstGeom prst="ellipse">
              <a:avLst/>
            </a:prstGeom>
            <a:solidFill>
              <a:srgbClr val="FEFFFF"/>
            </a:solidFill>
            <a:ln>
              <a:solidFill>
                <a:srgbClr val="018BE9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018BE9">
                <a:shade val="50000"/>
              </a:srgbClr>
            </a:lnRef>
            <a:fillRef idx="1">
              <a:srgbClr val="018BE9"/>
            </a:fillRef>
            <a:effectRef idx="0">
              <a:srgbClr val="018BE9"/>
            </a:effectRef>
            <a:fontRef idx="minor">
              <a:srgbClr val="FFFFFF"/>
            </a:fontRef>
          </p:style>
          <p:txBody>
            <a:bodyPr rtlCol="0" anchor="ctr">
              <a:normAutofit lnSpcReduction="20000"/>
            </a:bodyPr>
            <a:p>
              <a:pPr algn="ctr" fontAlgn="base">
                <a:lnSpc>
                  <a:spcPct val="130000"/>
                </a:lnSpc>
              </a:pPr>
              <a:r>
                <a:rPr lang="zh-CN" altLang="en-US" sz="1500" b="1" strike="noStrike" noProof="1" smtClean="0">
                  <a:solidFill>
                    <a:srgbClr val="018BE9"/>
                  </a:solidFill>
                </a:rPr>
                <a:t>联系方式</a:t>
              </a:r>
              <a:endParaRPr lang="zh-CN" altLang="en-US" sz="1500" b="1" strike="noStrike" noProof="1" smtClean="0">
                <a:solidFill>
                  <a:srgbClr val="018BE9"/>
                </a:solidFill>
              </a:endParaRPr>
            </a:p>
            <a:p>
              <a:pPr algn="ctr" fontAlgn="base">
                <a:lnSpc>
                  <a:spcPct val="130000"/>
                </a:lnSpc>
              </a:pPr>
              <a:r>
                <a:rPr lang="zh-CN" altLang="en-US" sz="1500" b="1" strike="noStrike" noProof="1" smtClean="0">
                  <a:solidFill>
                    <a:srgbClr val="018BE9"/>
                  </a:solidFill>
                </a:rPr>
                <a:t>关联</a:t>
              </a:r>
              <a:endParaRPr lang="zh-CN" altLang="en-US" sz="1500" b="1" strike="noStrike" noProof="1" smtClean="0">
                <a:solidFill>
                  <a:srgbClr val="018BE9"/>
                </a:solidFill>
              </a:endParaRPr>
            </a:p>
          </p:txBody>
        </p:sp>
        <p:sp>
          <p:nvSpPr>
            <p:cNvPr id="6" name="椭圆 5"/>
            <p:cNvSpPr/>
            <p:nvPr>
              <p:custDataLst>
                <p:tags r:id="rId4"/>
              </p:custDataLst>
            </p:nvPr>
          </p:nvSpPr>
          <p:spPr>
            <a:xfrm>
              <a:off x="3356845" y="3162802"/>
              <a:ext cx="332388" cy="332388"/>
            </a:xfrm>
            <a:prstGeom prst="ellipse">
              <a:avLst/>
            </a:prstGeom>
            <a:ln>
              <a:noFill/>
            </a:ln>
          </p:spPr>
          <p:style>
            <a:lnRef idx="2">
              <a:srgbClr val="018BE9">
                <a:shade val="50000"/>
              </a:srgbClr>
            </a:lnRef>
            <a:fillRef idx="1">
              <a:srgbClr val="018BE9"/>
            </a:fillRef>
            <a:effectRef idx="0">
              <a:srgbClr val="018BE9"/>
            </a:effectRef>
            <a:fontRef idx="minor">
              <a:srgbClr val="FFFFFF"/>
            </a:fontRef>
          </p:style>
          <p:txBody>
            <a:bodyPr rtlCol="0" anchor="ctr"/>
            <a:p>
              <a:pPr algn="ctr" fontAlgn="base"/>
              <a:r>
                <a:rPr lang="en-US" sz="1800" b="1" strike="noStrike" noProof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en-US" sz="1800" b="1" strike="noStrike" noProof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519" name="组合 10"/>
          <p:cNvGrpSpPr/>
          <p:nvPr/>
        </p:nvGrpSpPr>
        <p:grpSpPr>
          <a:xfrm rot="0">
            <a:off x="2788285" y="1601470"/>
            <a:ext cx="1630045" cy="1951355"/>
            <a:chOff x="2649924" y="3100096"/>
            <a:chExt cx="1746230" cy="2262820"/>
          </a:xfrm>
        </p:grpSpPr>
        <p:cxnSp>
          <p:nvCxnSpPr>
            <p:cNvPr id="4" name="直接连接符 3"/>
            <p:cNvCxnSpPr/>
            <p:nvPr>
              <p:custDataLst>
                <p:tags r:id="rId5"/>
              </p:custDataLst>
            </p:nvPr>
          </p:nvCxnSpPr>
          <p:spPr>
            <a:xfrm>
              <a:off x="3523039" y="3251054"/>
              <a:ext cx="0" cy="51874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rgbClr val="018BE9"/>
            </a:lnRef>
            <a:fillRef idx="0">
              <a:srgbClr val="018BE9"/>
            </a:fillRef>
            <a:effectRef idx="0">
              <a:srgbClr val="018BE9"/>
            </a:effectRef>
            <a:fontRef idx="minor">
              <a:srgbClr val="7F7F7F"/>
            </a:fontRef>
          </p:style>
        </p:cxnSp>
        <p:sp>
          <p:nvSpPr>
            <p:cNvPr id="9" name="任意多边形 8"/>
            <p:cNvSpPr/>
            <p:nvPr>
              <p:custDataLst>
                <p:tags r:id="rId6"/>
              </p:custDataLst>
            </p:nvPr>
          </p:nvSpPr>
          <p:spPr>
            <a:xfrm>
              <a:off x="2649924" y="3868440"/>
              <a:ext cx="1746230" cy="1494476"/>
            </a:xfrm>
            <a:custGeom>
              <a:avLst/>
              <a:gdLst>
                <a:gd name="connsiteX0" fmla="*/ 1485682 w 1746230"/>
                <a:gd name="connsiteY0" fmla="*/ 0 h 1494476"/>
                <a:gd name="connsiteX1" fmla="*/ 1490501 w 1746230"/>
                <a:gd name="connsiteY1" fmla="*/ 3976 h 1494476"/>
                <a:gd name="connsiteX2" fmla="*/ 1746230 w 1746230"/>
                <a:gd name="connsiteY2" fmla="*/ 621361 h 1494476"/>
                <a:gd name="connsiteX3" fmla="*/ 873115 w 1746230"/>
                <a:gd name="connsiteY3" fmla="*/ 1494476 h 1494476"/>
                <a:gd name="connsiteX4" fmla="*/ 0 w 1746230"/>
                <a:gd name="connsiteY4" fmla="*/ 621361 h 1494476"/>
                <a:gd name="connsiteX5" fmla="*/ 255730 w 1746230"/>
                <a:gd name="connsiteY5" fmla="*/ 3976 h 1494476"/>
                <a:gd name="connsiteX6" fmla="*/ 260547 w 1746230"/>
                <a:gd name="connsiteY6" fmla="*/ 1 h 1494476"/>
                <a:gd name="connsiteX7" fmla="*/ 873114 w 1746230"/>
                <a:gd name="connsiteY7" fmla="*/ 612568 h 149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6230" h="1494476">
                  <a:moveTo>
                    <a:pt x="1485682" y="0"/>
                  </a:moveTo>
                  <a:lnTo>
                    <a:pt x="1490501" y="3976"/>
                  </a:lnTo>
                  <a:cubicBezTo>
                    <a:pt x="1648504" y="161978"/>
                    <a:pt x="1746230" y="380257"/>
                    <a:pt x="1746230" y="621361"/>
                  </a:cubicBezTo>
                  <a:cubicBezTo>
                    <a:pt x="1746230" y="1103569"/>
                    <a:pt x="1355323" y="1494476"/>
                    <a:pt x="873115" y="1494476"/>
                  </a:cubicBezTo>
                  <a:cubicBezTo>
                    <a:pt x="390907" y="1494476"/>
                    <a:pt x="0" y="1103569"/>
                    <a:pt x="0" y="621361"/>
                  </a:cubicBezTo>
                  <a:cubicBezTo>
                    <a:pt x="0" y="380257"/>
                    <a:pt x="97727" y="161978"/>
                    <a:pt x="255730" y="3976"/>
                  </a:cubicBezTo>
                  <a:lnTo>
                    <a:pt x="260547" y="1"/>
                  </a:lnTo>
                  <a:lnTo>
                    <a:pt x="873114" y="61256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rgbClr val="018BE9">
                <a:shade val="50000"/>
              </a:srgbClr>
            </a:lnRef>
            <a:fillRef idx="1">
              <a:srgbClr val="018BE9"/>
            </a:fillRef>
            <a:effectRef idx="0">
              <a:srgbClr val="018BE9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 fontAlgn="base"/>
              <a:endParaRPr lang="zh-CN" altLang="en-US" strike="noStrike" noProof="1"/>
            </a:p>
          </p:txBody>
        </p:sp>
        <p:sp>
          <p:nvSpPr>
            <p:cNvPr id="14" name="椭圆 13"/>
            <p:cNvSpPr/>
            <p:nvPr>
              <p:custDataLst>
                <p:tags r:id="rId7"/>
              </p:custDataLst>
            </p:nvPr>
          </p:nvSpPr>
          <p:spPr>
            <a:xfrm>
              <a:off x="2803039" y="3769800"/>
              <a:ext cx="1440000" cy="1440000"/>
            </a:xfrm>
            <a:prstGeom prst="ellipse">
              <a:avLst/>
            </a:prstGeom>
            <a:solidFill>
              <a:srgbClr val="FEFFFF"/>
            </a:solidFill>
            <a:ln>
              <a:solidFill>
                <a:srgbClr val="018BE9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018BE9">
                <a:shade val="50000"/>
              </a:srgbClr>
            </a:lnRef>
            <a:fillRef idx="1">
              <a:srgbClr val="018BE9"/>
            </a:fillRef>
            <a:effectRef idx="0">
              <a:srgbClr val="018BE9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 fontAlgn="base"/>
              <a:r>
                <a:rPr lang="zh-CN" altLang="en-US" sz="1500" b="1" strike="noStrike" noProof="1" smtClean="0">
                  <a:solidFill>
                    <a:srgbClr val="018BE9"/>
                  </a:solidFill>
                </a:rPr>
                <a:t>网络</a:t>
              </a:r>
              <a:endParaRPr lang="zh-CN" altLang="en-US" sz="1500" b="1" strike="noStrike" noProof="1" smtClean="0">
                <a:solidFill>
                  <a:srgbClr val="018BE9"/>
                </a:solidFill>
              </a:endParaRPr>
            </a:p>
            <a:p>
              <a:pPr algn="ctr" fontAlgn="base"/>
              <a:r>
                <a:rPr lang="zh-CN" altLang="en-US" sz="1500" b="1" strike="noStrike" noProof="1" smtClean="0">
                  <a:solidFill>
                    <a:srgbClr val="018BE9"/>
                  </a:solidFill>
                </a:rPr>
                <a:t>关联</a:t>
              </a:r>
              <a:endParaRPr lang="zh-CN" altLang="en-US" sz="1500" b="1" strike="noStrike" noProof="1" smtClean="0">
                <a:solidFill>
                  <a:srgbClr val="018BE9"/>
                </a:solidFill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8"/>
              </p:custDataLst>
            </p:nvPr>
          </p:nvSpPr>
          <p:spPr>
            <a:xfrm>
              <a:off x="3356845" y="3100096"/>
              <a:ext cx="332388" cy="332388"/>
            </a:xfrm>
            <a:prstGeom prst="ellipse">
              <a:avLst/>
            </a:prstGeom>
            <a:ln>
              <a:noFill/>
            </a:ln>
          </p:spPr>
          <p:style>
            <a:lnRef idx="2">
              <a:srgbClr val="018BE9">
                <a:shade val="50000"/>
              </a:srgbClr>
            </a:lnRef>
            <a:fillRef idx="1">
              <a:srgbClr val="018BE9"/>
            </a:fillRef>
            <a:effectRef idx="0">
              <a:srgbClr val="018BE9"/>
            </a:effectRef>
            <a:fontRef idx="minor">
              <a:srgbClr val="FFFFFF"/>
            </a:fontRef>
          </p:style>
          <p:txBody>
            <a:bodyPr rtlCol="0" anchor="ctr"/>
            <a:p>
              <a:pPr algn="ctr" fontAlgn="base"/>
              <a:r>
                <a:rPr lang="en-US" sz="1800" b="1" strike="noStrike" noProof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en-US" sz="1800" b="1" strike="noStrike" noProof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524" name="组合 15"/>
          <p:cNvGrpSpPr/>
          <p:nvPr/>
        </p:nvGrpSpPr>
        <p:grpSpPr>
          <a:xfrm rot="0">
            <a:off x="4986655" y="1601470"/>
            <a:ext cx="1629410" cy="1951355"/>
            <a:chOff x="2649924" y="3100096"/>
            <a:chExt cx="1746230" cy="2262820"/>
          </a:xfrm>
        </p:grpSpPr>
        <p:cxnSp>
          <p:nvCxnSpPr>
            <p:cNvPr id="17" name="直接连接符 16"/>
            <p:cNvCxnSpPr/>
            <p:nvPr>
              <p:custDataLst>
                <p:tags r:id="rId9"/>
              </p:custDataLst>
            </p:nvPr>
          </p:nvCxnSpPr>
          <p:spPr>
            <a:xfrm>
              <a:off x="3523039" y="3251054"/>
              <a:ext cx="0" cy="51874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rgbClr val="018BE9"/>
            </a:lnRef>
            <a:fillRef idx="0">
              <a:srgbClr val="018BE9"/>
            </a:fillRef>
            <a:effectRef idx="0">
              <a:srgbClr val="018BE9"/>
            </a:effectRef>
            <a:fontRef idx="minor">
              <a:srgbClr val="7F7F7F"/>
            </a:fontRef>
          </p:style>
        </p:cxnSp>
        <p:sp>
          <p:nvSpPr>
            <p:cNvPr id="10" name="任意多边形 9"/>
            <p:cNvSpPr/>
            <p:nvPr>
              <p:custDataLst>
                <p:tags r:id="rId10"/>
              </p:custDataLst>
            </p:nvPr>
          </p:nvSpPr>
          <p:spPr>
            <a:xfrm>
              <a:off x="2649924" y="3868440"/>
              <a:ext cx="1746230" cy="1494476"/>
            </a:xfrm>
            <a:custGeom>
              <a:avLst/>
              <a:gdLst>
                <a:gd name="connsiteX0" fmla="*/ 1485682 w 1746230"/>
                <a:gd name="connsiteY0" fmla="*/ 0 h 1494476"/>
                <a:gd name="connsiteX1" fmla="*/ 1490501 w 1746230"/>
                <a:gd name="connsiteY1" fmla="*/ 3976 h 1494476"/>
                <a:gd name="connsiteX2" fmla="*/ 1746230 w 1746230"/>
                <a:gd name="connsiteY2" fmla="*/ 621361 h 1494476"/>
                <a:gd name="connsiteX3" fmla="*/ 873115 w 1746230"/>
                <a:gd name="connsiteY3" fmla="*/ 1494476 h 1494476"/>
                <a:gd name="connsiteX4" fmla="*/ 0 w 1746230"/>
                <a:gd name="connsiteY4" fmla="*/ 621361 h 1494476"/>
                <a:gd name="connsiteX5" fmla="*/ 255730 w 1746230"/>
                <a:gd name="connsiteY5" fmla="*/ 3976 h 1494476"/>
                <a:gd name="connsiteX6" fmla="*/ 260547 w 1746230"/>
                <a:gd name="connsiteY6" fmla="*/ 1 h 1494476"/>
                <a:gd name="connsiteX7" fmla="*/ 873114 w 1746230"/>
                <a:gd name="connsiteY7" fmla="*/ 612568 h 149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6230" h="1494476">
                  <a:moveTo>
                    <a:pt x="1485682" y="0"/>
                  </a:moveTo>
                  <a:lnTo>
                    <a:pt x="1490501" y="3976"/>
                  </a:lnTo>
                  <a:cubicBezTo>
                    <a:pt x="1648504" y="161978"/>
                    <a:pt x="1746230" y="380257"/>
                    <a:pt x="1746230" y="621361"/>
                  </a:cubicBezTo>
                  <a:cubicBezTo>
                    <a:pt x="1746230" y="1103569"/>
                    <a:pt x="1355323" y="1494476"/>
                    <a:pt x="873115" y="1494476"/>
                  </a:cubicBezTo>
                  <a:cubicBezTo>
                    <a:pt x="390907" y="1494476"/>
                    <a:pt x="0" y="1103569"/>
                    <a:pt x="0" y="621361"/>
                  </a:cubicBezTo>
                  <a:cubicBezTo>
                    <a:pt x="0" y="380257"/>
                    <a:pt x="97727" y="161978"/>
                    <a:pt x="255730" y="3976"/>
                  </a:cubicBezTo>
                  <a:lnTo>
                    <a:pt x="260547" y="1"/>
                  </a:lnTo>
                  <a:lnTo>
                    <a:pt x="873114" y="61256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rgbClr val="018BE9">
                <a:shade val="50000"/>
              </a:srgbClr>
            </a:lnRef>
            <a:fillRef idx="1">
              <a:srgbClr val="018BE9"/>
            </a:fillRef>
            <a:effectRef idx="0">
              <a:srgbClr val="018BE9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 fontAlgn="base"/>
              <a:endParaRPr lang="zh-CN" altLang="en-US" strike="noStrike" noProof="1"/>
            </a:p>
          </p:txBody>
        </p:sp>
        <p:sp>
          <p:nvSpPr>
            <p:cNvPr id="19" name="椭圆 18"/>
            <p:cNvSpPr/>
            <p:nvPr>
              <p:custDataLst>
                <p:tags r:id="rId11"/>
              </p:custDataLst>
            </p:nvPr>
          </p:nvSpPr>
          <p:spPr>
            <a:xfrm>
              <a:off x="2803039" y="3769800"/>
              <a:ext cx="1440000" cy="1440000"/>
            </a:xfrm>
            <a:prstGeom prst="ellipse">
              <a:avLst/>
            </a:prstGeom>
            <a:solidFill>
              <a:srgbClr val="FEFFFF"/>
            </a:solidFill>
            <a:ln>
              <a:solidFill>
                <a:srgbClr val="018BE9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018BE9">
                <a:shade val="50000"/>
              </a:srgbClr>
            </a:lnRef>
            <a:fillRef idx="1">
              <a:srgbClr val="018BE9"/>
            </a:fillRef>
            <a:effectRef idx="0">
              <a:srgbClr val="018BE9"/>
            </a:effectRef>
            <a:fontRef idx="minor">
              <a:srgbClr val="FFFFFF"/>
            </a:fontRef>
          </p:style>
          <p:txBody>
            <a:bodyPr rtlCol="0" anchor="ctr">
              <a:normAutofit lnSpcReduction="20000"/>
            </a:bodyPr>
            <a:p>
              <a:pPr algn="ctr" fontAlgn="base">
                <a:lnSpc>
                  <a:spcPct val="130000"/>
                </a:lnSpc>
              </a:pPr>
              <a:r>
                <a:rPr lang="zh-CN" altLang="en-US" sz="1500" b="1" strike="noStrike" noProof="1" smtClean="0">
                  <a:solidFill>
                    <a:srgbClr val="018BE9"/>
                  </a:solidFill>
                </a:rPr>
                <a:t>产品信息</a:t>
              </a:r>
              <a:endParaRPr lang="zh-CN" altLang="en-US" sz="1500" b="1" strike="noStrike" noProof="1" smtClean="0">
                <a:solidFill>
                  <a:srgbClr val="018BE9"/>
                </a:solidFill>
              </a:endParaRPr>
            </a:p>
            <a:p>
              <a:pPr algn="ctr" fontAlgn="base">
                <a:lnSpc>
                  <a:spcPct val="130000"/>
                </a:lnSpc>
              </a:pPr>
              <a:r>
                <a:rPr lang="zh-CN" altLang="en-US" sz="1500" b="1" strike="noStrike" noProof="1" smtClean="0">
                  <a:solidFill>
                    <a:srgbClr val="018BE9"/>
                  </a:solidFill>
                </a:rPr>
                <a:t>关联</a:t>
              </a:r>
              <a:endParaRPr lang="zh-CN" altLang="en-US" sz="1500" b="1" strike="noStrike" noProof="1" smtClean="0">
                <a:solidFill>
                  <a:srgbClr val="018BE9"/>
                </a:solidFill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12"/>
              </p:custDataLst>
            </p:nvPr>
          </p:nvSpPr>
          <p:spPr>
            <a:xfrm>
              <a:off x="3356845" y="3100096"/>
              <a:ext cx="332388" cy="332388"/>
            </a:xfrm>
            <a:prstGeom prst="ellipse">
              <a:avLst/>
            </a:prstGeom>
            <a:ln>
              <a:noFill/>
            </a:ln>
          </p:spPr>
          <p:style>
            <a:lnRef idx="2">
              <a:srgbClr val="018BE9">
                <a:shade val="50000"/>
              </a:srgbClr>
            </a:lnRef>
            <a:fillRef idx="1">
              <a:srgbClr val="018BE9"/>
            </a:fillRef>
            <a:effectRef idx="0">
              <a:srgbClr val="018BE9"/>
            </a:effectRef>
            <a:fontRef idx="minor">
              <a:srgbClr val="FFFFFF"/>
            </a:fontRef>
          </p:style>
          <p:txBody>
            <a:bodyPr rtlCol="0" anchor="ctr"/>
            <a:p>
              <a:pPr algn="ctr" fontAlgn="base"/>
              <a:r>
                <a:rPr lang="en-US" altLang="zh-CN" sz="1800" b="1" strike="noStrike" noProof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en-US" altLang="zh-CN" sz="1800" b="1" strike="noStrike" noProof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529" name="组合 20"/>
          <p:cNvGrpSpPr/>
          <p:nvPr/>
        </p:nvGrpSpPr>
        <p:grpSpPr>
          <a:xfrm rot="0">
            <a:off x="7113905" y="1601470"/>
            <a:ext cx="1628140" cy="1951355"/>
            <a:chOff x="2649924" y="3100096"/>
            <a:chExt cx="1746230" cy="2262820"/>
          </a:xfrm>
        </p:grpSpPr>
        <p:cxnSp>
          <p:nvCxnSpPr>
            <p:cNvPr id="22" name="直接连接符 21"/>
            <p:cNvCxnSpPr/>
            <p:nvPr>
              <p:custDataLst>
                <p:tags r:id="rId13"/>
              </p:custDataLst>
            </p:nvPr>
          </p:nvCxnSpPr>
          <p:spPr>
            <a:xfrm>
              <a:off x="3523039" y="3251054"/>
              <a:ext cx="0" cy="51874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rgbClr val="018BE9"/>
            </a:lnRef>
            <a:fillRef idx="0">
              <a:srgbClr val="018BE9"/>
            </a:fillRef>
            <a:effectRef idx="0">
              <a:srgbClr val="018BE9"/>
            </a:effectRef>
            <a:fontRef idx="minor">
              <a:srgbClr val="7F7F7F"/>
            </a:fontRef>
          </p:style>
        </p:cxnSp>
        <p:sp>
          <p:nvSpPr>
            <p:cNvPr id="23" name="任意多边形 22"/>
            <p:cNvSpPr/>
            <p:nvPr>
              <p:custDataLst>
                <p:tags r:id="rId14"/>
              </p:custDataLst>
            </p:nvPr>
          </p:nvSpPr>
          <p:spPr>
            <a:xfrm>
              <a:off x="2649924" y="3868440"/>
              <a:ext cx="1746230" cy="1494476"/>
            </a:xfrm>
            <a:custGeom>
              <a:avLst/>
              <a:gdLst>
                <a:gd name="connsiteX0" fmla="*/ 1485682 w 1746230"/>
                <a:gd name="connsiteY0" fmla="*/ 0 h 1494476"/>
                <a:gd name="connsiteX1" fmla="*/ 1490501 w 1746230"/>
                <a:gd name="connsiteY1" fmla="*/ 3976 h 1494476"/>
                <a:gd name="connsiteX2" fmla="*/ 1746230 w 1746230"/>
                <a:gd name="connsiteY2" fmla="*/ 621361 h 1494476"/>
                <a:gd name="connsiteX3" fmla="*/ 873115 w 1746230"/>
                <a:gd name="connsiteY3" fmla="*/ 1494476 h 1494476"/>
                <a:gd name="connsiteX4" fmla="*/ 0 w 1746230"/>
                <a:gd name="connsiteY4" fmla="*/ 621361 h 1494476"/>
                <a:gd name="connsiteX5" fmla="*/ 255730 w 1746230"/>
                <a:gd name="connsiteY5" fmla="*/ 3976 h 1494476"/>
                <a:gd name="connsiteX6" fmla="*/ 260547 w 1746230"/>
                <a:gd name="connsiteY6" fmla="*/ 1 h 1494476"/>
                <a:gd name="connsiteX7" fmla="*/ 873114 w 1746230"/>
                <a:gd name="connsiteY7" fmla="*/ 612568 h 149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6230" h="1494476">
                  <a:moveTo>
                    <a:pt x="1485682" y="0"/>
                  </a:moveTo>
                  <a:lnTo>
                    <a:pt x="1490501" y="3976"/>
                  </a:lnTo>
                  <a:cubicBezTo>
                    <a:pt x="1648504" y="161978"/>
                    <a:pt x="1746230" y="380257"/>
                    <a:pt x="1746230" y="621361"/>
                  </a:cubicBezTo>
                  <a:cubicBezTo>
                    <a:pt x="1746230" y="1103569"/>
                    <a:pt x="1355323" y="1494476"/>
                    <a:pt x="873115" y="1494476"/>
                  </a:cubicBezTo>
                  <a:cubicBezTo>
                    <a:pt x="390907" y="1494476"/>
                    <a:pt x="0" y="1103569"/>
                    <a:pt x="0" y="621361"/>
                  </a:cubicBezTo>
                  <a:cubicBezTo>
                    <a:pt x="0" y="380257"/>
                    <a:pt x="97727" y="161978"/>
                    <a:pt x="255730" y="3976"/>
                  </a:cubicBezTo>
                  <a:lnTo>
                    <a:pt x="260547" y="1"/>
                  </a:lnTo>
                  <a:lnTo>
                    <a:pt x="873114" y="61256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rgbClr val="018BE9">
                <a:shade val="50000"/>
              </a:srgbClr>
            </a:lnRef>
            <a:fillRef idx="1">
              <a:srgbClr val="018BE9"/>
            </a:fillRef>
            <a:effectRef idx="0">
              <a:srgbClr val="018BE9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 fontAlgn="base"/>
              <a:endParaRPr lang="zh-CN" altLang="en-US" strike="noStrike" noProof="1"/>
            </a:p>
          </p:txBody>
        </p:sp>
        <p:sp>
          <p:nvSpPr>
            <p:cNvPr id="24" name="椭圆 23"/>
            <p:cNvSpPr/>
            <p:nvPr>
              <p:custDataLst>
                <p:tags r:id="rId15"/>
              </p:custDataLst>
            </p:nvPr>
          </p:nvSpPr>
          <p:spPr>
            <a:xfrm>
              <a:off x="2803039" y="3769800"/>
              <a:ext cx="1440000" cy="1440000"/>
            </a:xfrm>
            <a:prstGeom prst="ellipse">
              <a:avLst/>
            </a:prstGeom>
            <a:solidFill>
              <a:srgbClr val="FEFFFF"/>
            </a:solidFill>
            <a:ln>
              <a:solidFill>
                <a:srgbClr val="018BE9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018BE9">
                <a:shade val="50000"/>
              </a:srgbClr>
            </a:lnRef>
            <a:fillRef idx="1">
              <a:srgbClr val="018BE9"/>
            </a:fillRef>
            <a:effectRef idx="0">
              <a:srgbClr val="018BE9"/>
            </a:effectRef>
            <a:fontRef idx="minor">
              <a:srgbClr val="FFFFFF"/>
            </a:fontRef>
          </p:style>
          <p:txBody>
            <a:bodyPr rtlCol="0" anchor="ctr">
              <a:normAutofit lnSpcReduction="20000"/>
            </a:bodyPr>
            <a:p>
              <a:pPr algn="ctr" fontAlgn="base">
                <a:lnSpc>
                  <a:spcPct val="130000"/>
                </a:lnSpc>
              </a:pPr>
              <a:r>
                <a:rPr lang="zh-CN" altLang="en-US" sz="1500" b="1" strike="noStrike" noProof="1" smtClean="0">
                  <a:solidFill>
                    <a:srgbClr val="018BE9"/>
                  </a:solidFill>
                </a:rPr>
                <a:t>沟通方式</a:t>
              </a:r>
              <a:endParaRPr lang="zh-CN" altLang="en-US" sz="1500" b="1" strike="noStrike" noProof="1" smtClean="0">
                <a:solidFill>
                  <a:srgbClr val="018BE9"/>
                </a:solidFill>
              </a:endParaRPr>
            </a:p>
            <a:p>
              <a:pPr algn="ctr" fontAlgn="base">
                <a:lnSpc>
                  <a:spcPct val="130000"/>
                </a:lnSpc>
              </a:pPr>
              <a:r>
                <a:rPr lang="zh-CN" altLang="en-US" sz="1500" b="1" strike="noStrike" noProof="1" smtClean="0">
                  <a:solidFill>
                    <a:srgbClr val="018BE9"/>
                  </a:solidFill>
                </a:rPr>
                <a:t>关联</a:t>
              </a:r>
              <a:endParaRPr lang="zh-CN" altLang="en-US" sz="1500" b="1" strike="noStrike" noProof="1" smtClean="0">
                <a:solidFill>
                  <a:srgbClr val="018BE9"/>
                </a:solidFill>
              </a:endParaRPr>
            </a:p>
          </p:txBody>
        </p:sp>
        <p:sp>
          <p:nvSpPr>
            <p:cNvPr id="25" name="椭圆 24"/>
            <p:cNvSpPr/>
            <p:nvPr>
              <p:custDataLst>
                <p:tags r:id="rId16"/>
              </p:custDataLst>
            </p:nvPr>
          </p:nvSpPr>
          <p:spPr>
            <a:xfrm>
              <a:off x="3356845" y="3100096"/>
              <a:ext cx="332388" cy="332388"/>
            </a:xfrm>
            <a:prstGeom prst="ellipse">
              <a:avLst/>
            </a:prstGeom>
            <a:ln>
              <a:noFill/>
            </a:ln>
          </p:spPr>
          <p:style>
            <a:lnRef idx="2">
              <a:srgbClr val="018BE9">
                <a:shade val="50000"/>
              </a:srgbClr>
            </a:lnRef>
            <a:fillRef idx="1">
              <a:srgbClr val="018BE9"/>
            </a:fillRef>
            <a:effectRef idx="0">
              <a:srgbClr val="018BE9"/>
            </a:effectRef>
            <a:fontRef idx="minor">
              <a:srgbClr val="FFFFFF"/>
            </a:fontRef>
          </p:style>
          <p:txBody>
            <a:bodyPr rtlCol="0" anchor="ctr"/>
            <a:p>
              <a:pPr algn="ctr" fontAlgn="base"/>
              <a:r>
                <a:rPr lang="en-US" altLang="zh-CN" sz="1800" b="1" strike="noStrike" noProof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en-US" altLang="zh-CN" sz="1800" b="1" strike="noStrike" noProof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41923" y="3582670"/>
            <a:ext cx="2468563" cy="1091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1000" spc="15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提供给亚马逊的联系电话，办公地址，发货地等基本信息；</a:t>
            </a:r>
            <a:endParaRPr lang="zh-CN" altLang="en-US" sz="1000" spc="150" noProof="1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1000" spc="15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销售人员不得向亚马逊提供私人的联系电话，所属公司，个人邮箱，工作邮箱等信息；</a:t>
            </a:r>
            <a:endParaRPr lang="zh-CN" altLang="en-US" sz="1000" spc="150" noProof="1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526665" y="3582670"/>
            <a:ext cx="2032000" cy="12198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marR="0" indent="-285750" defTabSz="9144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charset="0"/>
              <a:buChar char="n"/>
            </a:pPr>
            <a:r>
              <a:rPr lang="zh-CN" altLang="en-US" sz="1000" spc="15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每个店铺可以使用多个IP登录，但是每个IP必须只能登录一个店铺</a:t>
            </a:r>
            <a:endParaRPr lang="zh-CN" altLang="en-US" sz="1000" spc="150" noProof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  <a:p>
            <a:pPr marL="285750" marR="0" indent="-285750" defTabSz="9144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charset="0"/>
              <a:buChar char="n"/>
            </a:pPr>
            <a:r>
              <a:rPr lang="zh-CN" altLang="en-US" sz="1000" spc="15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与店铺有关的行为，必须在远程电脑操作；</a:t>
            </a:r>
            <a:endParaRPr lang="zh-CN" altLang="en-US" sz="1000" spc="150" noProof="1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716145" y="3576320"/>
            <a:ext cx="2170113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marR="0" indent="-285750" defTabSz="9144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charset="0"/>
              <a:buChar char="n"/>
            </a:pPr>
            <a:r>
              <a:rPr lang="zh-CN" altLang="en-US" sz="1000" spc="15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不同店铺之间，不能使用同样的产品描述，产品图片，标题描述等；</a:t>
            </a:r>
            <a:endParaRPr lang="zh-CN" altLang="en-US" sz="1000" spc="150" noProof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  <a:p>
            <a:pPr marL="285750" marR="0" indent="-285750" defTabSz="9144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charset="0"/>
              <a:buChar char="n"/>
            </a:pPr>
            <a:r>
              <a:rPr lang="zh-CN" altLang="en-US" sz="1000" spc="150" noProof="1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+mn-ea"/>
              </a:rPr>
              <a:t>更严格的要求就是不能使用同样的广告命名方式，</a:t>
            </a:r>
            <a:r>
              <a:rPr lang="en-US" altLang="zh-CN" sz="1000" spc="150" noProof="1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+mn-ea"/>
              </a:rPr>
              <a:t>sku</a:t>
            </a:r>
            <a:r>
              <a:rPr lang="zh-CN" altLang="en-US" sz="1000" spc="150" noProof="1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+mn-ea"/>
              </a:rPr>
              <a:t>命名方式</a:t>
            </a:r>
            <a:endParaRPr lang="zh-CN" altLang="en-US" sz="1000" spc="150" noProof="1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996430" y="3592195"/>
            <a:ext cx="2040255" cy="13322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marR="0" indent="-285750" defTabSz="9144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charset="0"/>
              <a:buChar char="n"/>
            </a:pPr>
            <a:r>
              <a:rPr lang="zh-CN" altLang="en-US" sz="1000" spc="15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客服人员的回信方式，署名，提供的发票信息</a:t>
            </a:r>
            <a:endParaRPr lang="zh-CN" altLang="en-US" sz="1000" spc="150" noProof="1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+mn-ea"/>
            </a:endParaRPr>
          </a:p>
          <a:p>
            <a:pPr marL="285750" marR="0" indent="-285750" defTabSz="9144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charset="0"/>
              <a:buChar char="n"/>
            </a:pPr>
            <a:r>
              <a:rPr lang="zh-CN" altLang="en-US" sz="1000" spc="15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销售人员开case时的文字表述都要注意区分。</a:t>
            </a:r>
            <a:endParaRPr kumimoji="0" lang="zh-CN" altLang="en-US" sz="1000" kern="1200" cap="none" spc="150" normalizeH="0" baseline="0" noProof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285750" marR="0" indent="-285750" defTabSz="914400" fontAlgn="auto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endParaRPr kumimoji="0" lang="zh-CN" altLang="en-US" sz="1000" kern="1200" cap="none" spc="150" normalizeH="0" baseline="0" noProof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14:prism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85720" y="357172"/>
            <a:ext cx="4929222" cy="4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096645"/>
            <a:r>
              <a:rPr lang="zh-CN" altLang="en-US" sz="2250" b="1" kern="0">
                <a:ln>
                  <a:noFill/>
                </a:ln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商品详情页面规则</a:t>
            </a:r>
            <a:endParaRPr lang="zh-CN" altLang="en-CA" sz="2250" b="1" spc="408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14960" y="897255"/>
            <a:ext cx="8576310" cy="644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pc="15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  </a:t>
            </a:r>
            <a:r>
              <a:rPr lang="zh-CN" altLang="en-US" sz="1200" spc="15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禁止在详情页面的</a:t>
            </a:r>
            <a:r>
              <a:rPr lang="zh-CN" altLang="en-US" sz="1200" spc="15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标题、描述、商品特性、状况说明、关键词或图片</a:t>
            </a:r>
            <a:r>
              <a:rPr lang="zh-CN" altLang="en-US" sz="1200" spc="15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中包含如下及与如下类似含义的</a:t>
            </a:r>
            <a:endParaRPr lang="zh-CN" altLang="en-US" sz="1200" spc="15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spc="15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违法违规商品描述信息。</a:t>
            </a:r>
            <a:endParaRPr lang="en-US" altLang="zh-CN" sz="1200" spc="15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>
            <p:custDataLst>
              <p:tags r:id="rId1"/>
            </p:custDataLst>
          </p:nvPr>
        </p:nvSpPr>
        <p:spPr>
          <a:xfrm>
            <a:off x="488315" y="1705610"/>
            <a:ext cx="1307465" cy="1374775"/>
          </a:xfrm>
          <a:prstGeom prst="roundRect">
            <a:avLst>
              <a:gd name="adj" fmla="val 12141"/>
            </a:avLst>
          </a:prstGeom>
          <a:solidFill>
            <a:srgbClr val="49C782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rgbClr val="49C782">
              <a:shade val="50000"/>
            </a:srgbClr>
          </a:lnRef>
          <a:fillRef idx="1">
            <a:srgbClr val="49C782"/>
          </a:fillRef>
          <a:effectRef idx="0">
            <a:srgbClr val="49C782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 fontAlgn="base"/>
            <a:endParaRPr lang="zh-CN" altLang="en-US" sz="2000" strike="noStrike" noProof="1">
              <a:sym typeface="Arial" panose="020B0604020202020204" pitchFamily="34" charset="0"/>
            </a:endParaRPr>
          </a:p>
        </p:txBody>
      </p:sp>
      <p:sp>
        <p:nvSpPr>
          <p:cNvPr id="28" name="圆角矩形 27"/>
          <p:cNvSpPr/>
          <p:nvPr>
            <p:custDataLst>
              <p:tags r:id="rId2"/>
            </p:custDataLst>
          </p:nvPr>
        </p:nvSpPr>
        <p:spPr>
          <a:xfrm>
            <a:off x="563880" y="1834515"/>
            <a:ext cx="1108710" cy="1166495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>
            <a:noFill/>
          </a:ln>
          <a:effectLst>
            <a:innerShdw blurRad="25400" dist="12700" dir="16200000">
              <a:prstClr val="black">
                <a:alpha val="40000"/>
              </a:prstClr>
            </a:innerShdw>
          </a:effectLst>
        </p:spPr>
        <p:style>
          <a:lnRef idx="2">
            <a:srgbClr val="49C782">
              <a:shade val="50000"/>
            </a:srgbClr>
          </a:lnRef>
          <a:fillRef idx="1">
            <a:srgbClr val="49C782"/>
          </a:fillRef>
          <a:effectRef idx="0">
            <a:srgbClr val="49C782"/>
          </a:effectRef>
          <a:fontRef idx="minor">
            <a:sysClr val="window" lastClr="FFFFFF"/>
          </a:fontRef>
        </p:style>
        <p:txBody>
          <a:bodyPr lIns="0" tIns="0" rIns="0" bIns="0" rtlCol="0" anchor="ctr">
            <a:normAutofit/>
          </a:bodyPr>
          <a:p>
            <a:pPr algn="ctr" fontAlgn="base">
              <a:lnSpc>
                <a:spcPct val="120000"/>
              </a:lnSpc>
            </a:pPr>
            <a:r>
              <a:rPr lang="zh-CN" altLang="en-US" sz="2000" b="1" strike="noStrike" noProof="1" smtClean="0">
                <a:solidFill>
                  <a:srgbClr val="49C782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绝对化</a:t>
            </a:r>
            <a:endParaRPr lang="zh-CN" altLang="en-US" sz="2000" b="1" strike="noStrike" noProof="1" smtClean="0">
              <a:solidFill>
                <a:srgbClr val="49C782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 fontAlgn="base">
              <a:lnSpc>
                <a:spcPct val="120000"/>
              </a:lnSpc>
            </a:pPr>
            <a:r>
              <a:rPr lang="zh-CN" altLang="en-US" sz="2000" b="1" strike="noStrike" noProof="1" smtClean="0">
                <a:solidFill>
                  <a:srgbClr val="49C782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用语</a:t>
            </a:r>
            <a:endParaRPr lang="zh-CN" altLang="en-US" sz="2000" b="1" strike="noStrike" noProof="1" smtClean="0">
              <a:solidFill>
                <a:srgbClr val="49C782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圆角矩形 58"/>
          <p:cNvSpPr/>
          <p:nvPr>
            <p:custDataLst>
              <p:tags r:id="rId3"/>
            </p:custDataLst>
          </p:nvPr>
        </p:nvSpPr>
        <p:spPr>
          <a:xfrm>
            <a:off x="2130425" y="1705610"/>
            <a:ext cx="1306195" cy="1374775"/>
          </a:xfrm>
          <a:prstGeom prst="roundRect">
            <a:avLst>
              <a:gd name="adj" fmla="val 12141"/>
            </a:avLst>
          </a:prstGeom>
          <a:solidFill>
            <a:srgbClr val="FABE00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rgbClr val="49C782">
              <a:shade val="50000"/>
            </a:srgbClr>
          </a:lnRef>
          <a:fillRef idx="1">
            <a:srgbClr val="49C782"/>
          </a:fillRef>
          <a:effectRef idx="0">
            <a:srgbClr val="49C782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 fontAlgn="base"/>
            <a:endParaRPr lang="zh-CN" altLang="en-US" sz="2000" strike="noStrike" noProof="1">
              <a:sym typeface="Arial" panose="020B0604020202020204" pitchFamily="34" charset="0"/>
            </a:endParaRPr>
          </a:p>
        </p:txBody>
      </p:sp>
      <p:sp>
        <p:nvSpPr>
          <p:cNvPr id="60" name="圆角矩形 59"/>
          <p:cNvSpPr/>
          <p:nvPr>
            <p:custDataLst>
              <p:tags r:id="rId4"/>
            </p:custDataLst>
          </p:nvPr>
        </p:nvSpPr>
        <p:spPr>
          <a:xfrm>
            <a:off x="2204720" y="1834515"/>
            <a:ext cx="1108710" cy="1166495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>
            <a:noFill/>
          </a:ln>
          <a:effectLst>
            <a:innerShdw blurRad="25400" dist="12700" dir="16200000">
              <a:prstClr val="black">
                <a:alpha val="40000"/>
              </a:prstClr>
            </a:innerShdw>
          </a:effectLst>
        </p:spPr>
        <p:style>
          <a:lnRef idx="2">
            <a:srgbClr val="49C782">
              <a:shade val="50000"/>
            </a:srgbClr>
          </a:lnRef>
          <a:fillRef idx="1">
            <a:srgbClr val="49C782"/>
          </a:fillRef>
          <a:effectRef idx="0">
            <a:srgbClr val="49C782"/>
          </a:effectRef>
          <a:fontRef idx="minor">
            <a:sysClr val="window" lastClr="FFFFFF"/>
          </a:fontRef>
        </p:style>
        <p:txBody>
          <a:bodyPr lIns="0" tIns="0" rIns="0" bIns="0" rtlCol="0" anchor="ctr">
            <a:normAutofit fontScale="90000" lnSpcReduction="20000"/>
          </a:bodyPr>
          <a:p>
            <a:pPr algn="ctr" fontAlgn="base">
              <a:lnSpc>
                <a:spcPct val="120000"/>
              </a:lnSpc>
            </a:pPr>
            <a:r>
              <a:rPr lang="zh-CN" altLang="en-US" sz="2000" b="1" strike="noStrike" noProof="1" smtClean="0">
                <a:solidFill>
                  <a:srgbClr val="FABE00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违规使用的名义</a:t>
            </a:r>
            <a:endParaRPr lang="zh-CN" altLang="en-US" sz="2000" b="1" strike="noStrike" noProof="1" smtClean="0">
              <a:solidFill>
                <a:srgbClr val="FABE00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圆角矩形 63"/>
          <p:cNvSpPr/>
          <p:nvPr>
            <p:custDataLst>
              <p:tags r:id="rId5"/>
            </p:custDataLst>
          </p:nvPr>
        </p:nvSpPr>
        <p:spPr>
          <a:xfrm>
            <a:off x="3829050" y="1705610"/>
            <a:ext cx="1306195" cy="1374775"/>
          </a:xfrm>
          <a:prstGeom prst="roundRect">
            <a:avLst>
              <a:gd name="adj" fmla="val 12141"/>
            </a:avLst>
          </a:prstGeom>
          <a:solidFill>
            <a:srgbClr val="49C782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rgbClr val="49C782">
              <a:shade val="50000"/>
            </a:srgbClr>
          </a:lnRef>
          <a:fillRef idx="1">
            <a:srgbClr val="49C782"/>
          </a:fillRef>
          <a:effectRef idx="0">
            <a:srgbClr val="49C782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 fontAlgn="base"/>
            <a:endParaRPr lang="zh-CN" altLang="en-US" sz="2000" strike="noStrike" noProof="1">
              <a:sym typeface="Arial" panose="020B0604020202020204" pitchFamily="34" charset="0"/>
            </a:endParaRPr>
          </a:p>
        </p:txBody>
      </p:sp>
      <p:sp>
        <p:nvSpPr>
          <p:cNvPr id="65" name="圆角矩形 64"/>
          <p:cNvSpPr/>
          <p:nvPr>
            <p:custDataLst>
              <p:tags r:id="rId6"/>
            </p:custDataLst>
          </p:nvPr>
        </p:nvSpPr>
        <p:spPr>
          <a:xfrm>
            <a:off x="3903345" y="1834515"/>
            <a:ext cx="1108710" cy="1166495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>
            <a:noFill/>
          </a:ln>
          <a:effectLst>
            <a:innerShdw blurRad="25400" dist="12700" dir="16200000">
              <a:prstClr val="black">
                <a:alpha val="40000"/>
              </a:prstClr>
            </a:innerShdw>
          </a:effectLst>
        </p:spPr>
        <p:style>
          <a:lnRef idx="2">
            <a:srgbClr val="49C782">
              <a:shade val="50000"/>
            </a:srgbClr>
          </a:lnRef>
          <a:fillRef idx="1">
            <a:srgbClr val="49C782"/>
          </a:fillRef>
          <a:effectRef idx="0">
            <a:srgbClr val="49C782"/>
          </a:effectRef>
          <a:fontRef idx="minor">
            <a:sysClr val="window" lastClr="FFFFFF"/>
          </a:fontRef>
        </p:style>
        <p:txBody>
          <a:bodyPr lIns="0" tIns="0" rIns="0" bIns="0" rtlCol="0" anchor="ctr"/>
          <a:p>
            <a:pPr algn="ctr" fontAlgn="base">
              <a:lnSpc>
                <a:spcPct val="120000"/>
              </a:lnSpc>
            </a:pPr>
            <a:r>
              <a:rPr lang="zh-CN" altLang="en-US" sz="1800" b="1" strike="noStrike" noProof="1" smtClean="0">
                <a:solidFill>
                  <a:srgbClr val="49C782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超长的标题</a:t>
            </a:r>
            <a:endParaRPr lang="zh-CN" altLang="en-US" sz="1800" b="1" strike="noStrike" noProof="1" smtClean="0">
              <a:solidFill>
                <a:srgbClr val="49C782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圆角矩形 68"/>
          <p:cNvSpPr/>
          <p:nvPr>
            <p:custDataLst>
              <p:tags r:id="rId7"/>
            </p:custDataLst>
          </p:nvPr>
        </p:nvSpPr>
        <p:spPr>
          <a:xfrm>
            <a:off x="5527040" y="1705610"/>
            <a:ext cx="1307465" cy="1374775"/>
          </a:xfrm>
          <a:prstGeom prst="roundRect">
            <a:avLst>
              <a:gd name="adj" fmla="val 12141"/>
            </a:avLst>
          </a:prstGeom>
          <a:solidFill>
            <a:srgbClr val="FABE00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rgbClr val="49C782">
              <a:shade val="50000"/>
            </a:srgbClr>
          </a:lnRef>
          <a:fillRef idx="1">
            <a:srgbClr val="49C782"/>
          </a:fillRef>
          <a:effectRef idx="0">
            <a:srgbClr val="49C782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 fontAlgn="base"/>
            <a:endParaRPr lang="zh-CN" altLang="en-US" sz="2000" strike="noStrike" noProof="1">
              <a:sym typeface="Arial" panose="020B0604020202020204" pitchFamily="34" charset="0"/>
            </a:endParaRPr>
          </a:p>
        </p:txBody>
      </p:sp>
      <p:sp>
        <p:nvSpPr>
          <p:cNvPr id="70" name="圆角矩形 69"/>
          <p:cNvSpPr/>
          <p:nvPr>
            <p:custDataLst>
              <p:tags r:id="rId8"/>
            </p:custDataLst>
          </p:nvPr>
        </p:nvSpPr>
        <p:spPr>
          <a:xfrm>
            <a:off x="5602605" y="1834515"/>
            <a:ext cx="1108710" cy="1166495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>
            <a:noFill/>
          </a:ln>
          <a:effectLst>
            <a:innerShdw blurRad="25400" dist="12700" dir="16200000">
              <a:prstClr val="black">
                <a:alpha val="40000"/>
              </a:prstClr>
            </a:innerShdw>
          </a:effectLst>
        </p:spPr>
        <p:style>
          <a:lnRef idx="2">
            <a:srgbClr val="49C782">
              <a:shade val="50000"/>
            </a:srgbClr>
          </a:lnRef>
          <a:fillRef idx="1">
            <a:srgbClr val="49C782"/>
          </a:fillRef>
          <a:effectRef idx="0">
            <a:srgbClr val="49C782"/>
          </a:effectRef>
          <a:fontRef idx="minor">
            <a:sysClr val="window" lastClr="FFFFFF"/>
          </a:fontRef>
        </p:style>
        <p:txBody>
          <a:bodyPr lIns="0" tIns="0" rIns="0" bIns="0" rtlCol="0" anchor="ctr">
            <a:normAutofit fontScale="70000"/>
          </a:bodyPr>
          <a:p>
            <a:pPr algn="ctr" fontAlgn="base">
              <a:lnSpc>
                <a:spcPct val="120000"/>
              </a:lnSpc>
            </a:pPr>
            <a:r>
              <a:rPr lang="zh-CN" altLang="en-US" sz="2000" b="1" strike="noStrike" noProof="1" smtClean="0">
                <a:solidFill>
                  <a:srgbClr val="FABE00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主图应采用纯白色背景</a:t>
            </a:r>
            <a:endParaRPr lang="zh-CN" altLang="en-US" sz="2000" b="1" strike="noStrike" noProof="1" smtClean="0">
              <a:solidFill>
                <a:srgbClr val="FABE00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圆角矩形 73"/>
          <p:cNvSpPr/>
          <p:nvPr>
            <p:custDataLst>
              <p:tags r:id="rId9"/>
            </p:custDataLst>
          </p:nvPr>
        </p:nvSpPr>
        <p:spPr>
          <a:xfrm>
            <a:off x="7226300" y="1705610"/>
            <a:ext cx="1307465" cy="1374775"/>
          </a:xfrm>
          <a:prstGeom prst="roundRect">
            <a:avLst>
              <a:gd name="adj" fmla="val 12141"/>
            </a:avLst>
          </a:prstGeom>
          <a:solidFill>
            <a:srgbClr val="49C782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rgbClr val="49C782">
              <a:shade val="50000"/>
            </a:srgbClr>
          </a:lnRef>
          <a:fillRef idx="1">
            <a:srgbClr val="49C782"/>
          </a:fillRef>
          <a:effectRef idx="0">
            <a:srgbClr val="49C782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 fontAlgn="base"/>
            <a:endParaRPr lang="zh-CN" altLang="en-US" sz="2000" strike="noStrike" noProof="1">
              <a:sym typeface="Arial" panose="020B0604020202020204" pitchFamily="34" charset="0"/>
            </a:endParaRPr>
          </a:p>
        </p:txBody>
      </p:sp>
      <p:sp>
        <p:nvSpPr>
          <p:cNvPr id="75" name="圆角矩形 74"/>
          <p:cNvSpPr/>
          <p:nvPr>
            <p:custDataLst>
              <p:tags r:id="rId10"/>
            </p:custDataLst>
          </p:nvPr>
        </p:nvSpPr>
        <p:spPr>
          <a:xfrm>
            <a:off x="7301230" y="1834515"/>
            <a:ext cx="1108710" cy="1166495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>
            <a:noFill/>
          </a:ln>
          <a:effectLst>
            <a:innerShdw blurRad="25400" dist="12700" dir="16200000">
              <a:prstClr val="black">
                <a:alpha val="40000"/>
              </a:prstClr>
            </a:innerShdw>
          </a:effectLst>
        </p:spPr>
        <p:style>
          <a:lnRef idx="2">
            <a:srgbClr val="49C782">
              <a:shade val="50000"/>
            </a:srgbClr>
          </a:lnRef>
          <a:fillRef idx="1">
            <a:srgbClr val="49C782"/>
          </a:fillRef>
          <a:effectRef idx="0">
            <a:srgbClr val="49C782"/>
          </a:effectRef>
          <a:fontRef idx="minor">
            <a:sysClr val="window" lastClr="FFFFFF"/>
          </a:fontRef>
        </p:style>
        <p:txBody>
          <a:bodyPr lIns="0" tIns="0" rIns="0" bIns="0" rtlCol="0" anchor="ctr">
            <a:normAutofit/>
          </a:bodyPr>
          <a:p>
            <a:pPr algn="ctr" fontAlgn="base"/>
            <a:r>
              <a:rPr lang="zh-CN" altLang="en-US" sz="1800" b="1" strike="noStrike" noProof="1" smtClean="0">
                <a:solidFill>
                  <a:srgbClr val="49C782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无关</a:t>
            </a:r>
            <a:endParaRPr lang="zh-CN" altLang="en-US" sz="1800" b="1" strike="noStrike" noProof="1" smtClean="0">
              <a:solidFill>
                <a:srgbClr val="49C782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 fontAlgn="base"/>
            <a:r>
              <a:rPr lang="zh-CN" altLang="en-US" sz="1800" b="1" strike="noStrike" noProof="1" smtClean="0">
                <a:solidFill>
                  <a:srgbClr val="49C782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信息</a:t>
            </a:r>
            <a:endParaRPr lang="zh-CN" altLang="en-US" sz="1800" b="1" strike="noStrike" noProof="1" smtClean="0">
              <a:solidFill>
                <a:srgbClr val="49C782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11"/>
            </p:custDataLst>
          </p:nvPr>
        </p:nvSpPr>
        <p:spPr>
          <a:xfrm>
            <a:off x="314960" y="3322320"/>
            <a:ext cx="1607185" cy="1224915"/>
          </a:xfrm>
          <a:prstGeom prst="rect">
            <a:avLst/>
          </a:prstGeom>
          <a:noFill/>
        </p:spPr>
        <p:txBody>
          <a:bodyPr wrap="square" lIns="0" tIns="0" rIns="0" bIns="0" rtlCol="0"/>
          <a:p>
            <a:pPr marL="171450" indent="-171450" algn="l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1100" spc="15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如具有国家级，最高级含义的宣称，使用“最佳”、“第一品牌”等表述，或宣称“最新技术”等。</a:t>
            </a:r>
            <a:endParaRPr lang="zh-CN" altLang="en-US" sz="1100" spc="150" noProof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>
            <p:custDataLst>
              <p:tags r:id="rId12"/>
            </p:custDataLst>
          </p:nvPr>
        </p:nvSpPr>
        <p:spPr>
          <a:xfrm>
            <a:off x="2092325" y="3321050"/>
            <a:ext cx="1525905" cy="99314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p>
            <a:pPr marL="171450" indent="-17145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1100" spc="150" noProof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ea"/>
                <a:sym typeface="微软雅黑" panose="020B0503020204020204" pitchFamily="34" charset="-122"/>
              </a:rPr>
              <a:t>譬如使用</a:t>
            </a:r>
            <a:r>
              <a:rPr lang="en-US" altLang="zh-CN" sz="1100" spc="150" noProof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ea"/>
                <a:sym typeface="微软雅黑" panose="020B0503020204020204" pitchFamily="34" charset="-122"/>
              </a:rPr>
              <a:t>FDA</a:t>
            </a:r>
            <a:r>
              <a:rPr lang="zh-CN" altLang="en-US" sz="1100" spc="150" noProof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ea"/>
                <a:sym typeface="微软雅黑" panose="020B0503020204020204" pitchFamily="34" charset="-122"/>
              </a:rPr>
              <a:t>，</a:t>
            </a:r>
            <a:r>
              <a:rPr lang="en-US" altLang="zh-CN" sz="1100" spc="150" noProof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ea"/>
                <a:sym typeface="微软雅黑" panose="020B0503020204020204" pitchFamily="34" charset="-122"/>
              </a:rPr>
              <a:t>CE</a:t>
            </a:r>
            <a:r>
              <a:rPr lang="zh-CN" altLang="en-US" sz="1100" spc="150" noProof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ea"/>
                <a:sym typeface="微软雅黑" panose="020B0503020204020204" pitchFamily="34" charset="-122"/>
              </a:rPr>
              <a:t>等认证为产品功效作证明。</a:t>
            </a:r>
            <a:endParaRPr kumimoji="0" lang="zh-CN" altLang="en-US" sz="1100" kern="1200" cap="none" spc="150" normalizeH="0" baseline="0" noProof="1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+mj-ea"/>
              <a:sym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endParaRPr lang="zh-CN" altLang="en-US" sz="1100" noProof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j-ea"/>
              <a:ea typeface="+mj-ea"/>
              <a:cs typeface="+mj-ea"/>
              <a:sym typeface="Arial" panose="020B0604020202020204" pitchFamily="34" charset="0"/>
            </a:endParaRPr>
          </a:p>
        </p:txBody>
      </p:sp>
      <p:sp>
        <p:nvSpPr>
          <p:cNvPr id="63" name="文本框 62"/>
          <p:cNvSpPr txBox="1"/>
          <p:nvPr>
            <p:custDataLst>
              <p:tags r:id="rId13"/>
            </p:custDataLst>
          </p:nvPr>
        </p:nvSpPr>
        <p:spPr>
          <a:xfrm>
            <a:off x="3736975" y="3321050"/>
            <a:ext cx="1631315" cy="1226820"/>
          </a:xfrm>
          <a:prstGeom prst="rect">
            <a:avLst/>
          </a:prstGeom>
          <a:noFill/>
        </p:spPr>
        <p:txBody>
          <a:bodyPr wrap="square" lIns="0" tIns="0" rIns="0" bIns="0" rtlCol="0">
            <a:normAutofit lnSpcReduction="10000"/>
          </a:bodyPr>
          <a:p>
            <a:pPr marL="171450" indent="-17145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1100" spc="15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所有分类的商品名称长度都不得超过 200 个字符（含空格）。某些分类的商品名称长度限制可能不是 200 个字符。</a:t>
            </a:r>
            <a:endParaRPr lang="zh-CN" altLang="en-US" sz="1100" spc="150" noProof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8" name="文本框 67"/>
          <p:cNvSpPr txBox="1"/>
          <p:nvPr>
            <p:custDataLst>
              <p:tags r:id="rId14"/>
            </p:custDataLst>
          </p:nvPr>
        </p:nvSpPr>
        <p:spPr>
          <a:xfrm>
            <a:off x="5487670" y="3321050"/>
            <a:ext cx="1525905" cy="993140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0000" lnSpcReduction="20000"/>
          </a:bodyPr>
          <a:p>
            <a:pPr marL="171450" indent="-17145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1200" spc="15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纯白色可与亚马逊搜索和商品详情页面融为一体 - RGB 色值为 255、255、255。</a:t>
            </a:r>
            <a:endParaRPr lang="zh-CN" altLang="en-US" sz="1200" spc="150" noProof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3" name="文本框 72"/>
          <p:cNvSpPr txBox="1"/>
          <p:nvPr>
            <p:custDataLst>
              <p:tags r:id="rId15"/>
            </p:custDataLst>
          </p:nvPr>
        </p:nvSpPr>
        <p:spPr>
          <a:xfrm>
            <a:off x="7195185" y="3321050"/>
            <a:ext cx="1525905" cy="993140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0000" lnSpcReduction="20000"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1200" spc="15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不能有保修，公司，促销，物流，运费或其他任何与商品本身无关的信息</a:t>
            </a:r>
            <a:endParaRPr lang="zh-CN" altLang="en-US" sz="1200" noProof="1" dirty="0">
              <a:solidFill>
                <a:sysClr val="windowText" lastClr="000000">
                  <a:lumMod val="65000"/>
                  <a:lumOff val="35000"/>
                </a:sysClr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14:prism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27"/>
          <p:cNvGrpSpPr/>
          <p:nvPr/>
        </p:nvGrpSpPr>
        <p:grpSpPr>
          <a:xfrm>
            <a:off x="775970" y="1539875"/>
            <a:ext cx="2254885" cy="2277745"/>
            <a:chOff x="5359729" y="4131870"/>
            <a:chExt cx="1513668" cy="1513668"/>
          </a:xfrm>
          <a:solidFill>
            <a:srgbClr val="C00000"/>
          </a:solidFill>
        </p:grpSpPr>
        <p:grpSp>
          <p:nvGrpSpPr>
            <p:cNvPr id="74" name="Group 16"/>
            <p:cNvGrpSpPr/>
            <p:nvPr/>
          </p:nvGrpSpPr>
          <p:grpSpPr>
            <a:xfrm>
              <a:off x="5359729" y="4131870"/>
              <a:ext cx="1513668" cy="1513668"/>
              <a:chOff x="5338709" y="4121360"/>
              <a:chExt cx="1513668" cy="1513668"/>
            </a:xfrm>
            <a:grpFill/>
          </p:grpSpPr>
          <p:sp>
            <p:nvSpPr>
              <p:cNvPr id="76" name="Teardrop 7"/>
              <p:cNvSpPr/>
              <p:nvPr/>
            </p:nvSpPr>
            <p:spPr>
              <a:xfrm rot="8028697">
                <a:off x="5404276" y="4192391"/>
                <a:ext cx="1383446" cy="13834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 b="1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Teardrop 13"/>
              <p:cNvSpPr/>
              <p:nvPr/>
            </p:nvSpPr>
            <p:spPr>
              <a:xfrm rot="8028697">
                <a:off x="5338709" y="4121360"/>
                <a:ext cx="1513668" cy="1513668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 b="1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5" name="Rectangle 64"/>
            <p:cNvSpPr/>
            <p:nvPr/>
          </p:nvSpPr>
          <p:spPr>
            <a:xfrm>
              <a:off x="5540611" y="4726690"/>
              <a:ext cx="1158240" cy="67433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客户服务</a:t>
              </a:r>
              <a:endPara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绩效</a:t>
              </a:r>
              <a:endPara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285720" y="357172"/>
            <a:ext cx="5000660" cy="4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096645"/>
            <a:r>
              <a:rPr lang="zh-CN" altLang="en-US" sz="225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帐户状况和业绩通知</a:t>
            </a:r>
            <a:endParaRPr lang="zh-CN" altLang="en-US" sz="2250" b="1" spc="408" dirty="0" smtClean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3548380" y="1525270"/>
            <a:ext cx="2254885" cy="2277745"/>
            <a:chOff x="5359729" y="4131870"/>
            <a:chExt cx="1513668" cy="1513668"/>
          </a:xfrm>
          <a:solidFill>
            <a:srgbClr val="C00000"/>
          </a:solidFill>
        </p:grpSpPr>
        <p:grpSp>
          <p:nvGrpSpPr>
            <p:cNvPr id="3" name="Group 16"/>
            <p:cNvGrpSpPr/>
            <p:nvPr/>
          </p:nvGrpSpPr>
          <p:grpSpPr>
            <a:xfrm>
              <a:off x="5359729" y="4131870"/>
              <a:ext cx="1513668" cy="1513668"/>
              <a:chOff x="5338709" y="4121360"/>
              <a:chExt cx="1513668" cy="1513668"/>
            </a:xfrm>
            <a:grpFill/>
          </p:grpSpPr>
          <p:sp>
            <p:nvSpPr>
              <p:cNvPr id="4" name="Teardrop 7"/>
              <p:cNvSpPr/>
              <p:nvPr/>
            </p:nvSpPr>
            <p:spPr>
              <a:xfrm rot="8028697">
                <a:off x="5404276" y="4192391"/>
                <a:ext cx="1383446" cy="13834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vi-VN" sz="1350" b="1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Teardrop 13"/>
              <p:cNvSpPr/>
              <p:nvPr/>
            </p:nvSpPr>
            <p:spPr>
              <a:xfrm rot="8028697">
                <a:off x="5338709" y="4121360"/>
                <a:ext cx="1513668" cy="1513668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vi-VN" sz="1350" b="1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Rectangle 64"/>
            <p:cNvSpPr/>
            <p:nvPr/>
          </p:nvSpPr>
          <p:spPr>
            <a:xfrm>
              <a:off x="5540611" y="4726690"/>
              <a:ext cx="1158240" cy="67433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配送</a:t>
              </a:r>
              <a:endPara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绩效</a:t>
              </a:r>
              <a:endPara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Group 27"/>
          <p:cNvGrpSpPr/>
          <p:nvPr/>
        </p:nvGrpSpPr>
        <p:grpSpPr>
          <a:xfrm>
            <a:off x="6339840" y="1548765"/>
            <a:ext cx="2254885" cy="2277745"/>
            <a:chOff x="5359729" y="4131870"/>
            <a:chExt cx="1513668" cy="1513668"/>
          </a:xfrm>
          <a:solidFill>
            <a:srgbClr val="C00000"/>
          </a:solidFill>
        </p:grpSpPr>
        <p:grpSp>
          <p:nvGrpSpPr>
            <p:cNvPr id="8" name="Group 16"/>
            <p:cNvGrpSpPr/>
            <p:nvPr/>
          </p:nvGrpSpPr>
          <p:grpSpPr>
            <a:xfrm>
              <a:off x="5359729" y="4131870"/>
              <a:ext cx="1513668" cy="1513668"/>
              <a:chOff x="5338709" y="4121360"/>
              <a:chExt cx="1513668" cy="1513668"/>
            </a:xfrm>
            <a:grpFill/>
          </p:grpSpPr>
          <p:sp>
            <p:nvSpPr>
              <p:cNvPr id="10" name="Teardrop 7"/>
              <p:cNvSpPr/>
              <p:nvPr/>
            </p:nvSpPr>
            <p:spPr>
              <a:xfrm rot="8028697">
                <a:off x="5404276" y="4192391"/>
                <a:ext cx="1383446" cy="13834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vi-VN" sz="1350" b="1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Teardrop 13"/>
              <p:cNvSpPr/>
              <p:nvPr/>
            </p:nvSpPr>
            <p:spPr>
              <a:xfrm rot="8028697">
                <a:off x="5338709" y="4121360"/>
                <a:ext cx="1513668" cy="1513668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vi-VN" sz="1350" b="1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Rectangle 64"/>
            <p:cNvSpPr/>
            <p:nvPr/>
          </p:nvSpPr>
          <p:spPr>
            <a:xfrm>
              <a:off x="5540611" y="4726690"/>
              <a:ext cx="1158240" cy="67433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商业政策</a:t>
              </a:r>
              <a:endPara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合规性</a:t>
              </a:r>
              <a:endPara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14:prism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285750" y="356870"/>
            <a:ext cx="7693660" cy="66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096645"/>
            <a:r>
              <a:rPr lang="zh-CN" altLang="en-US" sz="225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帐户状况和业绩通知</a:t>
            </a:r>
            <a:r>
              <a:rPr lang="en-US" altLang="zh-CN" sz="225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_</a:t>
            </a: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商业政策合规性       </a:t>
            </a:r>
            <a:r>
              <a:rPr lang="zh-CN" altLang="en-A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Product Policy Compliance</a:t>
            </a:r>
            <a:endParaRPr lang="en-AU" sz="15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 defTabSz="1096645"/>
            <a:endParaRPr lang="zh-CN" altLang="en-US" sz="1500" b="1" spc="408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2984500" y="1009650"/>
            <a:ext cx="2668905" cy="44196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汉仪旗黑-85S" panose="00020600040101010101" pitchFamily="18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r>
              <a:rPr lang="zh-CN" altLang="en-US" sz="25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八种不合规情况</a:t>
            </a:r>
            <a:endParaRPr lang="zh-CN" altLang="en-US" sz="25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七边形 2"/>
          <p:cNvSpPr/>
          <p:nvPr/>
        </p:nvSpPr>
        <p:spPr>
          <a:xfrm>
            <a:off x="1308735" y="1824990"/>
            <a:ext cx="475615" cy="458470"/>
          </a:xfrm>
          <a:prstGeom prst="heptagon">
            <a:avLst/>
          </a:prstGeom>
          <a:solidFill>
            <a:srgbClr val="E40D08"/>
          </a:solidFill>
          <a:ln>
            <a:solidFill>
              <a:srgbClr val="BF6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33" name="CuadroTexto 12"/>
          <p:cNvSpPr txBox="1"/>
          <p:nvPr/>
        </p:nvSpPr>
        <p:spPr>
          <a:xfrm>
            <a:off x="1633855" y="1834515"/>
            <a:ext cx="2501265" cy="43751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p>
            <a:pPr marL="171450" indent="0" algn="just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sz="1500" b="1">
                <a:solidFill>
                  <a:srgbClr val="232324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涉嫌侵犯知识产权</a:t>
            </a:r>
            <a:endParaRPr lang="es-MX" sz="1500" b="1" dirty="0">
              <a:solidFill>
                <a:srgbClr val="2323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七边形 3"/>
          <p:cNvSpPr/>
          <p:nvPr/>
        </p:nvSpPr>
        <p:spPr>
          <a:xfrm>
            <a:off x="1292225" y="2526030"/>
            <a:ext cx="475615" cy="458470"/>
          </a:xfrm>
          <a:prstGeom prst="heptagon">
            <a:avLst/>
          </a:prstGeom>
          <a:solidFill>
            <a:srgbClr val="E40D08"/>
          </a:solidFill>
          <a:ln>
            <a:solidFill>
              <a:srgbClr val="BF6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5" name="CuadroTexto 12"/>
          <p:cNvSpPr txBox="1"/>
          <p:nvPr/>
        </p:nvSpPr>
        <p:spPr>
          <a:xfrm>
            <a:off x="1617345" y="2535555"/>
            <a:ext cx="2501265" cy="43751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p>
            <a:pPr marL="171450" indent="0" algn="just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sz="1500" b="1">
                <a:solidFill>
                  <a:srgbClr val="232324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知识产权</a:t>
            </a:r>
            <a:r>
              <a:rPr lang="zh-CN" sz="1500" b="1">
                <a:solidFill>
                  <a:srgbClr val="232324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投诉</a:t>
            </a:r>
            <a:endParaRPr lang="zh-CN" sz="1500" b="1" dirty="0">
              <a:solidFill>
                <a:srgbClr val="2323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七边形 5"/>
          <p:cNvSpPr/>
          <p:nvPr/>
        </p:nvSpPr>
        <p:spPr>
          <a:xfrm>
            <a:off x="1292225" y="3243580"/>
            <a:ext cx="475615" cy="458470"/>
          </a:xfrm>
          <a:prstGeom prst="heptagon">
            <a:avLst/>
          </a:prstGeom>
          <a:solidFill>
            <a:srgbClr val="E40D08"/>
          </a:solidFill>
          <a:ln>
            <a:solidFill>
              <a:srgbClr val="BF6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7" name="CuadroTexto 12"/>
          <p:cNvSpPr txBox="1"/>
          <p:nvPr/>
        </p:nvSpPr>
        <p:spPr>
          <a:xfrm>
            <a:off x="1617345" y="3253105"/>
            <a:ext cx="2501265" cy="43751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p>
            <a:pPr marL="171450" indent="0" algn="just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s-MX" sz="1500" b="1" dirty="0">
                <a:solidFill>
                  <a:srgbClr val="2323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商品真实性买家投诉</a:t>
            </a:r>
            <a:endParaRPr lang="zh-CN" altLang="es-MX" sz="1500" b="1" dirty="0">
              <a:solidFill>
                <a:srgbClr val="2323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七边形 7"/>
          <p:cNvSpPr/>
          <p:nvPr/>
        </p:nvSpPr>
        <p:spPr>
          <a:xfrm>
            <a:off x="1292225" y="3961130"/>
            <a:ext cx="475615" cy="458470"/>
          </a:xfrm>
          <a:prstGeom prst="heptagon">
            <a:avLst/>
          </a:prstGeom>
          <a:solidFill>
            <a:srgbClr val="E40D08"/>
          </a:solidFill>
          <a:ln>
            <a:solidFill>
              <a:srgbClr val="BF6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4</a:t>
            </a:r>
            <a:endParaRPr lang="en-US" altLang="zh-CN"/>
          </a:p>
        </p:txBody>
      </p:sp>
      <p:sp>
        <p:nvSpPr>
          <p:cNvPr id="10" name="CuadroTexto 12"/>
          <p:cNvSpPr txBox="1"/>
          <p:nvPr/>
        </p:nvSpPr>
        <p:spPr>
          <a:xfrm>
            <a:off x="1617345" y="3970655"/>
            <a:ext cx="2501265" cy="43751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p>
            <a:pPr marL="171450" indent="0" algn="just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s-MX" sz="1500" b="1" dirty="0">
                <a:solidFill>
                  <a:srgbClr val="2323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商品状况买家投诉</a:t>
            </a:r>
            <a:endParaRPr lang="zh-CN" altLang="es-MX" sz="1500" b="1" dirty="0">
              <a:solidFill>
                <a:srgbClr val="2323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" name="七边形 10"/>
          <p:cNvSpPr/>
          <p:nvPr/>
        </p:nvSpPr>
        <p:spPr>
          <a:xfrm>
            <a:off x="4951730" y="1808480"/>
            <a:ext cx="475615" cy="458470"/>
          </a:xfrm>
          <a:prstGeom prst="heptagon">
            <a:avLst/>
          </a:prstGeom>
          <a:solidFill>
            <a:srgbClr val="E40D08"/>
          </a:solidFill>
          <a:ln>
            <a:solidFill>
              <a:srgbClr val="BF6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5</a:t>
            </a:r>
            <a:endParaRPr lang="en-US" altLang="zh-CN"/>
          </a:p>
        </p:txBody>
      </p:sp>
      <p:sp>
        <p:nvSpPr>
          <p:cNvPr id="12" name="CuadroTexto 12"/>
          <p:cNvSpPr txBox="1"/>
          <p:nvPr/>
        </p:nvSpPr>
        <p:spPr>
          <a:xfrm>
            <a:off x="5276850" y="1818005"/>
            <a:ext cx="2501265" cy="43751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p>
            <a:pPr marL="171450" indent="0" algn="just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s-MX" sz="1500" b="1" dirty="0">
                <a:solidFill>
                  <a:srgbClr val="2323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商品安全买家投诉</a:t>
            </a:r>
            <a:endParaRPr lang="zh-CN" altLang="es-MX" sz="1500" b="1" dirty="0">
              <a:solidFill>
                <a:srgbClr val="2323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七边形 12"/>
          <p:cNvSpPr/>
          <p:nvPr/>
        </p:nvSpPr>
        <p:spPr>
          <a:xfrm>
            <a:off x="4935220" y="2509520"/>
            <a:ext cx="475615" cy="458470"/>
          </a:xfrm>
          <a:prstGeom prst="heptagon">
            <a:avLst/>
          </a:prstGeom>
          <a:solidFill>
            <a:srgbClr val="E40D08"/>
          </a:solidFill>
          <a:ln>
            <a:solidFill>
              <a:srgbClr val="BF6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6</a:t>
            </a:r>
            <a:endParaRPr lang="en-US" altLang="zh-CN"/>
          </a:p>
        </p:txBody>
      </p:sp>
      <p:sp>
        <p:nvSpPr>
          <p:cNvPr id="14" name="CuadroTexto 12"/>
          <p:cNvSpPr txBox="1"/>
          <p:nvPr/>
        </p:nvSpPr>
        <p:spPr>
          <a:xfrm>
            <a:off x="5260340" y="2519045"/>
            <a:ext cx="2501265" cy="43751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p>
            <a:pPr marL="171450" indent="0" algn="just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sz="1500" b="1" dirty="0">
                <a:solidFill>
                  <a:srgbClr val="2323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上架政策违规</a:t>
            </a:r>
            <a:endParaRPr lang="zh-CN" sz="1500" b="1" dirty="0">
              <a:solidFill>
                <a:srgbClr val="2323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5" name="七边形 14"/>
          <p:cNvSpPr/>
          <p:nvPr/>
        </p:nvSpPr>
        <p:spPr>
          <a:xfrm>
            <a:off x="4935220" y="3227070"/>
            <a:ext cx="475615" cy="458470"/>
          </a:xfrm>
          <a:prstGeom prst="heptagon">
            <a:avLst/>
          </a:prstGeom>
          <a:solidFill>
            <a:srgbClr val="E40D08"/>
          </a:solidFill>
          <a:ln>
            <a:solidFill>
              <a:srgbClr val="BF6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7</a:t>
            </a:r>
            <a:endParaRPr lang="en-US" altLang="zh-CN"/>
          </a:p>
        </p:txBody>
      </p:sp>
      <p:sp>
        <p:nvSpPr>
          <p:cNvPr id="16" name="CuadroTexto 12"/>
          <p:cNvSpPr txBox="1"/>
          <p:nvPr/>
        </p:nvSpPr>
        <p:spPr>
          <a:xfrm>
            <a:off x="5260340" y="3236595"/>
            <a:ext cx="2501265" cy="43751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p>
            <a:pPr marL="171450" indent="0" algn="just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s-MX" sz="1500" b="1" dirty="0">
                <a:solidFill>
                  <a:srgbClr val="2323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违反受限商品政策</a:t>
            </a:r>
            <a:endParaRPr lang="zh-CN" altLang="es-MX" sz="1500" b="1" dirty="0">
              <a:solidFill>
                <a:srgbClr val="2323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" name="七边形 16"/>
          <p:cNvSpPr/>
          <p:nvPr/>
        </p:nvSpPr>
        <p:spPr>
          <a:xfrm>
            <a:off x="4935220" y="3944620"/>
            <a:ext cx="475615" cy="458470"/>
          </a:xfrm>
          <a:prstGeom prst="heptagon">
            <a:avLst/>
          </a:prstGeom>
          <a:solidFill>
            <a:srgbClr val="E40D08"/>
          </a:solidFill>
          <a:ln>
            <a:solidFill>
              <a:srgbClr val="BF6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8</a:t>
            </a:r>
            <a:endParaRPr lang="en-US" altLang="zh-CN"/>
          </a:p>
        </p:txBody>
      </p:sp>
      <p:sp>
        <p:nvSpPr>
          <p:cNvPr id="18" name="CuadroTexto 12"/>
          <p:cNvSpPr txBox="1"/>
          <p:nvPr/>
        </p:nvSpPr>
        <p:spPr>
          <a:xfrm>
            <a:off x="5260340" y="3954145"/>
            <a:ext cx="2501265" cy="43751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p>
            <a:pPr marL="171450" indent="0" algn="just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s-MX" sz="1500" b="1" dirty="0">
                <a:solidFill>
                  <a:srgbClr val="2323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违反买家商品评论政策</a:t>
            </a:r>
            <a:endParaRPr lang="zh-CN" altLang="es-MX" sz="1500" b="1" dirty="0">
              <a:solidFill>
                <a:srgbClr val="2323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14:prism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Freeform 5"/>
          <p:cNvSpPr/>
          <p:nvPr/>
        </p:nvSpPr>
        <p:spPr bwMode="auto">
          <a:xfrm>
            <a:off x="3280178" y="750502"/>
            <a:ext cx="796796" cy="70593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587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14300">
              <a:prstClr val="black"/>
            </a:inn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6" name="圆角矩形 95"/>
          <p:cNvSpPr/>
          <p:nvPr/>
        </p:nvSpPr>
        <p:spPr>
          <a:xfrm rot="7971132">
            <a:off x="240954" y="1645687"/>
            <a:ext cx="2955974" cy="2430185"/>
          </a:xfrm>
          <a:prstGeom prst="roundRect">
            <a:avLst>
              <a:gd name="adj" fmla="val 47577"/>
            </a:avLst>
          </a:prstGeom>
          <a:gradFill>
            <a:gsLst>
              <a:gs pos="0">
                <a:schemeClr val="tx1">
                  <a:alpha val="66000"/>
                </a:schemeClr>
              </a:gs>
              <a:gs pos="100000">
                <a:srgbClr val="E8E8E8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7" name="圆角矩形 96"/>
          <p:cNvSpPr/>
          <p:nvPr/>
        </p:nvSpPr>
        <p:spPr>
          <a:xfrm rot="7971132">
            <a:off x="213078" y="1587609"/>
            <a:ext cx="2955974" cy="2430185"/>
          </a:xfrm>
          <a:prstGeom prst="roundRect">
            <a:avLst>
              <a:gd name="adj" fmla="val 47577"/>
            </a:avLst>
          </a:prstGeom>
          <a:gradFill>
            <a:gsLst>
              <a:gs pos="0">
                <a:schemeClr val="tx1">
                  <a:alpha val="66000"/>
                </a:schemeClr>
              </a:gs>
              <a:gs pos="100000">
                <a:srgbClr val="E8E8E8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121"/>
          <p:cNvGrpSpPr/>
          <p:nvPr/>
        </p:nvGrpSpPr>
        <p:grpSpPr>
          <a:xfrm>
            <a:off x="4602876" y="768977"/>
            <a:ext cx="3954409" cy="755825"/>
            <a:chOff x="4555084" y="1092328"/>
            <a:chExt cx="4697323" cy="1150809"/>
          </a:xfrm>
        </p:grpSpPr>
        <p:pic>
          <p:nvPicPr>
            <p:cNvPr id="123" name="图片 12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2041830"/>
              <a:ext cx="3646270" cy="201307"/>
            </a:xfrm>
            <a:prstGeom prst="rect">
              <a:avLst/>
            </a:prstGeom>
          </p:spPr>
        </p:pic>
        <p:grpSp>
          <p:nvGrpSpPr>
            <p:cNvPr id="5" name="组合 123"/>
            <p:cNvGrpSpPr/>
            <p:nvPr/>
          </p:nvGrpSpPr>
          <p:grpSpPr>
            <a:xfrm>
              <a:off x="4555084" y="1092328"/>
              <a:ext cx="4697323" cy="974451"/>
              <a:chOff x="4555084" y="1092328"/>
              <a:chExt cx="4697323" cy="974451"/>
            </a:xfrm>
          </p:grpSpPr>
          <p:pic>
            <p:nvPicPr>
              <p:cNvPr id="125" name="图片 12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 rot="16200000">
                <a:off x="8600149" y="1414521"/>
                <a:ext cx="958122" cy="346394"/>
              </a:xfrm>
              <a:prstGeom prst="rect">
                <a:avLst/>
              </a:prstGeom>
            </p:spPr>
          </p:pic>
          <p:sp>
            <p:nvSpPr>
              <p:cNvPr id="126" name="圆角矩形 125"/>
              <p:cNvSpPr/>
              <p:nvPr/>
            </p:nvSpPr>
            <p:spPr>
              <a:xfrm>
                <a:off x="4555084" y="1092328"/>
                <a:ext cx="4389024" cy="958122"/>
              </a:xfrm>
              <a:prstGeom prst="roundRect">
                <a:avLst>
                  <a:gd name="adj" fmla="val 9218"/>
                </a:avLst>
              </a:prstGeom>
              <a:gradFill>
                <a:gsLst>
                  <a:gs pos="47000">
                    <a:srgbClr val="FDFDFD"/>
                  </a:gs>
                  <a:gs pos="53000">
                    <a:srgbClr val="E8E8E8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38100" dir="2700000" algn="tl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grpSp>
        <p:nvGrpSpPr>
          <p:cNvPr id="12" name="组合 160"/>
          <p:cNvGrpSpPr/>
          <p:nvPr/>
        </p:nvGrpSpPr>
        <p:grpSpPr>
          <a:xfrm>
            <a:off x="4164965" y="715010"/>
            <a:ext cx="742315" cy="3858895"/>
            <a:chOff x="3971019" y="796001"/>
            <a:chExt cx="989404" cy="5338506"/>
          </a:xfrm>
        </p:grpSpPr>
        <p:sp>
          <p:nvSpPr>
            <p:cNvPr id="162" name="矩形 161"/>
            <p:cNvSpPr/>
            <p:nvPr/>
          </p:nvSpPr>
          <p:spPr>
            <a:xfrm>
              <a:off x="4614031" y="796001"/>
              <a:ext cx="346392" cy="5287413"/>
            </a:xfrm>
            <a:prstGeom prst="rect">
              <a:avLst/>
            </a:prstGeom>
            <a:gradFill>
              <a:gsLst>
                <a:gs pos="0">
                  <a:schemeClr val="tx1">
                    <a:alpha val="8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矩形 171"/>
            <p:cNvSpPr/>
            <p:nvPr/>
          </p:nvSpPr>
          <p:spPr>
            <a:xfrm>
              <a:off x="4178614" y="796001"/>
              <a:ext cx="452661" cy="528741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3" name="图片 17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5400000">
              <a:off x="1404452" y="3362569"/>
              <a:ext cx="5338505" cy="205371"/>
            </a:xfrm>
            <a:prstGeom prst="rect">
              <a:avLst/>
            </a:prstGeom>
          </p:spPr>
        </p:pic>
        <p:sp>
          <p:nvSpPr>
            <p:cNvPr id="174" name="流程图: 手动输入 32"/>
            <p:cNvSpPr/>
            <p:nvPr/>
          </p:nvSpPr>
          <p:spPr>
            <a:xfrm flipH="1" flipV="1">
              <a:off x="4614203" y="796001"/>
              <a:ext cx="345594" cy="92079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-1" fmla="*/ 0 w 10000"/>
                <a:gd name="connsiteY0-2" fmla="*/ 6677 h 10000"/>
                <a:gd name="connsiteX1-3" fmla="*/ 10000 w 10000"/>
                <a:gd name="connsiteY1-4" fmla="*/ 0 h 10000"/>
                <a:gd name="connsiteX2-5" fmla="*/ 10000 w 10000"/>
                <a:gd name="connsiteY2-6" fmla="*/ 10000 h 10000"/>
                <a:gd name="connsiteX3-7" fmla="*/ 0 w 10000"/>
                <a:gd name="connsiteY3-8" fmla="*/ 10000 h 10000"/>
                <a:gd name="connsiteX4-9" fmla="*/ 0 w 10000"/>
                <a:gd name="connsiteY4-10" fmla="*/ 6677 h 10000"/>
                <a:gd name="connsiteX0-11" fmla="*/ 0 w 10000"/>
                <a:gd name="connsiteY0-12" fmla="*/ 6875 h 10000"/>
                <a:gd name="connsiteX1-13" fmla="*/ 10000 w 10000"/>
                <a:gd name="connsiteY1-14" fmla="*/ 0 h 10000"/>
                <a:gd name="connsiteX2-15" fmla="*/ 10000 w 10000"/>
                <a:gd name="connsiteY2-16" fmla="*/ 10000 h 10000"/>
                <a:gd name="connsiteX3-17" fmla="*/ 0 w 10000"/>
                <a:gd name="connsiteY3-18" fmla="*/ 10000 h 10000"/>
                <a:gd name="connsiteX4-19" fmla="*/ 0 w 10000"/>
                <a:gd name="connsiteY4-20" fmla="*/ 6875 h 10000"/>
                <a:gd name="connsiteX0-21" fmla="*/ 0 w 10185"/>
                <a:gd name="connsiteY0-22" fmla="*/ 6624 h 10000"/>
                <a:gd name="connsiteX1-23" fmla="*/ 10185 w 10185"/>
                <a:gd name="connsiteY1-24" fmla="*/ 0 h 10000"/>
                <a:gd name="connsiteX2-25" fmla="*/ 10185 w 10185"/>
                <a:gd name="connsiteY2-26" fmla="*/ 10000 h 10000"/>
                <a:gd name="connsiteX3-27" fmla="*/ 185 w 10185"/>
                <a:gd name="connsiteY3-28" fmla="*/ 10000 h 10000"/>
                <a:gd name="connsiteX4-29" fmla="*/ 0 w 10185"/>
                <a:gd name="connsiteY4-30" fmla="*/ 6624 h 10000"/>
                <a:gd name="connsiteX0-31" fmla="*/ 0 w 10092"/>
                <a:gd name="connsiteY0-32" fmla="*/ 8092 h 10000"/>
                <a:gd name="connsiteX1-33" fmla="*/ 10092 w 10092"/>
                <a:gd name="connsiteY1-34" fmla="*/ 0 h 10000"/>
                <a:gd name="connsiteX2-35" fmla="*/ 10092 w 10092"/>
                <a:gd name="connsiteY2-36" fmla="*/ 10000 h 10000"/>
                <a:gd name="connsiteX3-37" fmla="*/ 92 w 10092"/>
                <a:gd name="connsiteY3-38" fmla="*/ 10000 h 10000"/>
                <a:gd name="connsiteX4-39" fmla="*/ 0 w 10092"/>
                <a:gd name="connsiteY4-40" fmla="*/ 8092 h 10000"/>
                <a:gd name="connsiteX0-41" fmla="*/ 0 w 10092"/>
                <a:gd name="connsiteY0-42" fmla="*/ 8736 h 10000"/>
                <a:gd name="connsiteX1-43" fmla="*/ 10092 w 10092"/>
                <a:gd name="connsiteY1-44" fmla="*/ 0 h 10000"/>
                <a:gd name="connsiteX2-45" fmla="*/ 10092 w 10092"/>
                <a:gd name="connsiteY2-46" fmla="*/ 10000 h 10000"/>
                <a:gd name="connsiteX3-47" fmla="*/ 92 w 10092"/>
                <a:gd name="connsiteY3-48" fmla="*/ 10000 h 10000"/>
                <a:gd name="connsiteX4-49" fmla="*/ 0 w 10092"/>
                <a:gd name="connsiteY4-50" fmla="*/ 8736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92" h="10000">
                  <a:moveTo>
                    <a:pt x="0" y="8736"/>
                  </a:moveTo>
                  <a:lnTo>
                    <a:pt x="10092" y="0"/>
                  </a:lnTo>
                  <a:lnTo>
                    <a:pt x="10092" y="10000"/>
                  </a:lnTo>
                  <a:lnTo>
                    <a:pt x="92" y="10000"/>
                  </a:lnTo>
                  <a:cubicBezTo>
                    <a:pt x="30" y="8875"/>
                    <a:pt x="62" y="9861"/>
                    <a:pt x="0" y="8736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alpha val="21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08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梯形 184"/>
            <p:cNvSpPr/>
            <p:nvPr/>
          </p:nvSpPr>
          <p:spPr>
            <a:xfrm rot="5400000">
              <a:off x="4085362" y="2026910"/>
              <a:ext cx="1396262" cy="345868"/>
            </a:xfrm>
            <a:prstGeom prst="trapezoid">
              <a:avLst>
                <a:gd name="adj" fmla="val 173951"/>
              </a:avLst>
            </a:prstGeom>
            <a:gradFill>
              <a:gsLst>
                <a:gs pos="100000">
                  <a:schemeClr val="tx1">
                    <a:alpha val="21000"/>
                  </a:schemeClr>
                </a:gs>
                <a:gs pos="0">
                  <a:srgbClr val="F2F2F2">
                    <a:alpha val="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梯形 185"/>
            <p:cNvSpPr/>
            <p:nvPr/>
          </p:nvSpPr>
          <p:spPr>
            <a:xfrm rot="5400000">
              <a:off x="4085362" y="3275907"/>
              <a:ext cx="1396262" cy="345868"/>
            </a:xfrm>
            <a:prstGeom prst="trapezoid">
              <a:avLst>
                <a:gd name="adj" fmla="val 173951"/>
              </a:avLst>
            </a:prstGeom>
            <a:gradFill>
              <a:gsLst>
                <a:gs pos="100000">
                  <a:schemeClr val="tx1">
                    <a:alpha val="21000"/>
                  </a:schemeClr>
                </a:gs>
                <a:gs pos="0">
                  <a:srgbClr val="F2F2F2">
                    <a:alpha val="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梯形 186"/>
            <p:cNvSpPr/>
            <p:nvPr/>
          </p:nvSpPr>
          <p:spPr>
            <a:xfrm rot="5400000">
              <a:off x="4085362" y="4502881"/>
              <a:ext cx="1396262" cy="345868"/>
            </a:xfrm>
            <a:prstGeom prst="trapezoid">
              <a:avLst>
                <a:gd name="adj" fmla="val 173951"/>
              </a:avLst>
            </a:prstGeom>
            <a:gradFill>
              <a:gsLst>
                <a:gs pos="100000">
                  <a:schemeClr val="tx1">
                    <a:alpha val="21000"/>
                  </a:schemeClr>
                </a:gs>
                <a:gs pos="0">
                  <a:srgbClr val="F2F2F2">
                    <a:alpha val="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流程图: 手动输入 32"/>
            <p:cNvSpPr/>
            <p:nvPr/>
          </p:nvSpPr>
          <p:spPr>
            <a:xfrm flipH="1">
              <a:off x="4614203" y="5187950"/>
              <a:ext cx="345594" cy="89546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-1" fmla="*/ 0 w 10000"/>
                <a:gd name="connsiteY0-2" fmla="*/ 6677 h 10000"/>
                <a:gd name="connsiteX1-3" fmla="*/ 10000 w 10000"/>
                <a:gd name="connsiteY1-4" fmla="*/ 0 h 10000"/>
                <a:gd name="connsiteX2-5" fmla="*/ 10000 w 10000"/>
                <a:gd name="connsiteY2-6" fmla="*/ 10000 h 10000"/>
                <a:gd name="connsiteX3-7" fmla="*/ 0 w 10000"/>
                <a:gd name="connsiteY3-8" fmla="*/ 10000 h 10000"/>
                <a:gd name="connsiteX4-9" fmla="*/ 0 w 10000"/>
                <a:gd name="connsiteY4-10" fmla="*/ 6677 h 10000"/>
                <a:gd name="connsiteX0-11" fmla="*/ 0 w 10000"/>
                <a:gd name="connsiteY0-12" fmla="*/ 6875 h 10000"/>
                <a:gd name="connsiteX1-13" fmla="*/ 10000 w 10000"/>
                <a:gd name="connsiteY1-14" fmla="*/ 0 h 10000"/>
                <a:gd name="connsiteX2-15" fmla="*/ 10000 w 10000"/>
                <a:gd name="connsiteY2-16" fmla="*/ 10000 h 10000"/>
                <a:gd name="connsiteX3-17" fmla="*/ 0 w 10000"/>
                <a:gd name="connsiteY3-18" fmla="*/ 10000 h 10000"/>
                <a:gd name="connsiteX4-19" fmla="*/ 0 w 10000"/>
                <a:gd name="connsiteY4-20" fmla="*/ 6875 h 10000"/>
                <a:gd name="connsiteX0-21" fmla="*/ 0 w 10185"/>
                <a:gd name="connsiteY0-22" fmla="*/ 6624 h 10000"/>
                <a:gd name="connsiteX1-23" fmla="*/ 10185 w 10185"/>
                <a:gd name="connsiteY1-24" fmla="*/ 0 h 10000"/>
                <a:gd name="connsiteX2-25" fmla="*/ 10185 w 10185"/>
                <a:gd name="connsiteY2-26" fmla="*/ 10000 h 10000"/>
                <a:gd name="connsiteX3-27" fmla="*/ 185 w 10185"/>
                <a:gd name="connsiteY3-28" fmla="*/ 10000 h 10000"/>
                <a:gd name="connsiteX4-29" fmla="*/ 0 w 10185"/>
                <a:gd name="connsiteY4-30" fmla="*/ 6624 h 10000"/>
                <a:gd name="connsiteX0-31" fmla="*/ 0 w 10092"/>
                <a:gd name="connsiteY0-32" fmla="*/ 8092 h 10000"/>
                <a:gd name="connsiteX1-33" fmla="*/ 10092 w 10092"/>
                <a:gd name="connsiteY1-34" fmla="*/ 0 h 10000"/>
                <a:gd name="connsiteX2-35" fmla="*/ 10092 w 10092"/>
                <a:gd name="connsiteY2-36" fmla="*/ 10000 h 10000"/>
                <a:gd name="connsiteX3-37" fmla="*/ 92 w 10092"/>
                <a:gd name="connsiteY3-38" fmla="*/ 10000 h 10000"/>
                <a:gd name="connsiteX4-39" fmla="*/ 0 w 10092"/>
                <a:gd name="connsiteY4-40" fmla="*/ 8092 h 10000"/>
                <a:gd name="connsiteX0-41" fmla="*/ 0 w 10092"/>
                <a:gd name="connsiteY0-42" fmla="*/ 8736 h 10000"/>
                <a:gd name="connsiteX1-43" fmla="*/ 10092 w 10092"/>
                <a:gd name="connsiteY1-44" fmla="*/ 0 h 10000"/>
                <a:gd name="connsiteX2-45" fmla="*/ 10092 w 10092"/>
                <a:gd name="connsiteY2-46" fmla="*/ 10000 h 10000"/>
                <a:gd name="connsiteX3-47" fmla="*/ 92 w 10092"/>
                <a:gd name="connsiteY3-48" fmla="*/ 10000 h 10000"/>
                <a:gd name="connsiteX4-49" fmla="*/ 0 w 10092"/>
                <a:gd name="connsiteY4-50" fmla="*/ 8736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92" h="10000">
                  <a:moveTo>
                    <a:pt x="0" y="8736"/>
                  </a:moveTo>
                  <a:lnTo>
                    <a:pt x="10092" y="0"/>
                  </a:lnTo>
                  <a:lnTo>
                    <a:pt x="10092" y="10000"/>
                  </a:lnTo>
                  <a:lnTo>
                    <a:pt x="92" y="10000"/>
                  </a:lnTo>
                  <a:cubicBezTo>
                    <a:pt x="30" y="8875"/>
                    <a:pt x="62" y="9861"/>
                    <a:pt x="0" y="8736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alpha val="21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08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88"/>
          <p:cNvGrpSpPr/>
          <p:nvPr/>
        </p:nvGrpSpPr>
        <p:grpSpPr>
          <a:xfrm>
            <a:off x="681625" y="1380826"/>
            <a:ext cx="2402113" cy="2401244"/>
            <a:chOff x="4179570" y="1588770"/>
            <a:chExt cx="2735580" cy="2735580"/>
          </a:xfrm>
        </p:grpSpPr>
        <p:sp>
          <p:nvSpPr>
            <p:cNvPr id="190" name="椭圆 189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solidFill>
              <a:srgbClr val="C00000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651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椭圆 190"/>
            <p:cNvSpPr/>
            <p:nvPr/>
          </p:nvSpPr>
          <p:spPr>
            <a:xfrm>
              <a:off x="4385545" y="1794746"/>
              <a:ext cx="2323632" cy="2323630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2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1003729" y="2306639"/>
            <a:ext cx="1757906" cy="861690"/>
          </a:xfrm>
          <a:prstGeom prst="rect">
            <a:avLst/>
          </a:prstGeom>
          <a:noFill/>
        </p:spPr>
        <p:txBody>
          <a:bodyPr wrap="square" lIns="91359" tIns="45678" rIns="91359" bIns="45678">
            <a:spAutoFit/>
          </a:bodyPr>
          <a:lstStyle/>
          <a:p>
            <a:pPr algn="ctr">
              <a:lnSpc>
                <a:spcPts val="3000"/>
              </a:lnSpc>
              <a:defRPr/>
            </a:pPr>
            <a:r>
              <a:rPr lang="zh-CN" altLang="en-US" sz="4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3000"/>
              </a:lnSpc>
              <a:defRPr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5256865" y="871618"/>
            <a:ext cx="2270760" cy="4375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前台页面的优化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603115" y="1773555"/>
            <a:ext cx="3954145" cy="755650"/>
            <a:chOff x="7249" y="2454"/>
            <a:chExt cx="6227" cy="1190"/>
          </a:xfrm>
        </p:grpSpPr>
        <p:grpSp>
          <p:nvGrpSpPr>
            <p:cNvPr id="6" name="组合 126"/>
            <p:cNvGrpSpPr/>
            <p:nvPr/>
          </p:nvGrpSpPr>
          <p:grpSpPr>
            <a:xfrm>
              <a:off x="7249" y="2454"/>
              <a:ext cx="6227" cy="1190"/>
              <a:chOff x="4555084" y="2343654"/>
              <a:chExt cx="4697324" cy="1145415"/>
            </a:xfrm>
          </p:grpSpPr>
          <p:pic>
            <p:nvPicPr>
              <p:cNvPr id="128" name="图片 12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>
                <a:off x="4926460" y="3287762"/>
                <a:ext cx="3646270" cy="201307"/>
              </a:xfrm>
              <a:prstGeom prst="rect">
                <a:avLst/>
              </a:prstGeom>
            </p:spPr>
          </p:pic>
          <p:grpSp>
            <p:nvGrpSpPr>
              <p:cNvPr id="7" name="组合 128"/>
              <p:cNvGrpSpPr/>
              <p:nvPr/>
            </p:nvGrpSpPr>
            <p:grpSpPr>
              <a:xfrm>
                <a:off x="4555084" y="2343654"/>
                <a:ext cx="4697324" cy="974451"/>
                <a:chOff x="4555084" y="2343654"/>
                <a:chExt cx="4697324" cy="974451"/>
              </a:xfrm>
            </p:grpSpPr>
            <p:pic>
              <p:nvPicPr>
                <p:cNvPr id="130" name="图片 12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2">
                          <a14:imgEffect>
                            <a14:saturation sat="66000"/>
                          </a14:imgEffect>
                        </a14:imgLayer>
                      </a14:imgProps>
                    </a:ext>
                  </a:extLst>
                </a:blip>
                <a:srcRect t="76775"/>
                <a:stretch>
                  <a:fillRect/>
                </a:stretch>
              </p:blipFill>
              <p:spPr>
                <a:xfrm rot="16200000">
                  <a:off x="8600150" y="2665847"/>
                  <a:ext cx="958122" cy="346394"/>
                </a:xfrm>
                <a:prstGeom prst="rect">
                  <a:avLst/>
                </a:prstGeom>
              </p:spPr>
            </p:pic>
            <p:sp>
              <p:nvSpPr>
                <p:cNvPr id="131" name="圆角矩形 130"/>
                <p:cNvSpPr/>
                <p:nvPr/>
              </p:nvSpPr>
              <p:spPr>
                <a:xfrm>
                  <a:off x="4555084" y="2343654"/>
                  <a:ext cx="4389024" cy="958122"/>
                </a:xfrm>
                <a:prstGeom prst="roundRect">
                  <a:avLst>
                    <a:gd name="adj" fmla="val 9218"/>
                  </a:avLst>
                </a:prstGeom>
                <a:gradFill>
                  <a:gsLst>
                    <a:gs pos="47000">
                      <a:srgbClr val="FDFDFD"/>
                    </a:gs>
                    <a:gs pos="53000">
                      <a:srgbClr val="E8E8E8"/>
                    </a:gs>
                    <a:gs pos="100000">
                      <a:srgbClr val="ECECEC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76200" dist="38100" dir="2700000" algn="tl" rotWithShape="0">
                    <a:prstClr val="black">
                      <a:alpha val="1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sp>
          <p:nvSpPr>
            <p:cNvPr id="194" name="矩形 193"/>
            <p:cNvSpPr/>
            <p:nvPr/>
          </p:nvSpPr>
          <p:spPr>
            <a:xfrm>
              <a:off x="8279" y="2568"/>
              <a:ext cx="4199" cy="689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zh-CN" altLang="en-US" sz="2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库存管理的重要性 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603115" y="2814955"/>
            <a:ext cx="3954145" cy="755650"/>
            <a:chOff x="7249" y="3642"/>
            <a:chExt cx="6227" cy="1190"/>
          </a:xfrm>
        </p:grpSpPr>
        <p:grpSp>
          <p:nvGrpSpPr>
            <p:cNvPr id="8" name="组合 131"/>
            <p:cNvGrpSpPr/>
            <p:nvPr/>
          </p:nvGrpSpPr>
          <p:grpSpPr>
            <a:xfrm>
              <a:off x="7249" y="3642"/>
              <a:ext cx="6227" cy="1190"/>
              <a:chOff x="4555084" y="3594980"/>
              <a:chExt cx="4697325" cy="1150703"/>
            </a:xfrm>
          </p:grpSpPr>
          <p:pic>
            <p:nvPicPr>
              <p:cNvPr id="133" name="图片 132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>
                <a:off x="4926460" y="4544376"/>
                <a:ext cx="3646270" cy="201307"/>
              </a:xfrm>
              <a:prstGeom prst="rect">
                <a:avLst/>
              </a:prstGeom>
            </p:spPr>
          </p:pic>
          <p:grpSp>
            <p:nvGrpSpPr>
              <p:cNvPr id="9" name="组合 133"/>
              <p:cNvGrpSpPr/>
              <p:nvPr/>
            </p:nvGrpSpPr>
            <p:grpSpPr>
              <a:xfrm>
                <a:off x="4555084" y="3594980"/>
                <a:ext cx="4697325" cy="974450"/>
                <a:chOff x="4555084" y="3594980"/>
                <a:chExt cx="4697325" cy="974450"/>
              </a:xfrm>
            </p:grpSpPr>
            <p:pic>
              <p:nvPicPr>
                <p:cNvPr id="139" name="图片 13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2">
                          <a14:imgEffect>
                            <a14:saturation sat="66000"/>
                          </a14:imgEffect>
                        </a14:imgLayer>
                      </a14:imgProps>
                    </a:ext>
                  </a:extLst>
                </a:blip>
                <a:srcRect t="76775"/>
                <a:stretch>
                  <a:fillRect/>
                </a:stretch>
              </p:blipFill>
              <p:spPr>
                <a:xfrm rot="16200000">
                  <a:off x="8600151" y="3917172"/>
                  <a:ext cx="958122" cy="346394"/>
                </a:xfrm>
                <a:prstGeom prst="rect">
                  <a:avLst/>
                </a:prstGeom>
              </p:spPr>
            </p:pic>
            <p:sp>
              <p:nvSpPr>
                <p:cNvPr id="140" name="圆角矩形 139"/>
                <p:cNvSpPr/>
                <p:nvPr/>
              </p:nvSpPr>
              <p:spPr>
                <a:xfrm>
                  <a:off x="4555084" y="3594980"/>
                  <a:ext cx="4389024" cy="958122"/>
                </a:xfrm>
                <a:prstGeom prst="roundRect">
                  <a:avLst>
                    <a:gd name="adj" fmla="val 9218"/>
                  </a:avLst>
                </a:prstGeom>
                <a:gradFill>
                  <a:gsLst>
                    <a:gs pos="47000">
                      <a:srgbClr val="FDFDFD"/>
                    </a:gs>
                    <a:gs pos="53000">
                      <a:srgbClr val="E8E8E8"/>
                    </a:gs>
                    <a:gs pos="100000">
                      <a:srgbClr val="ECECEC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76200" dist="38100" dir="2700000" algn="tl" rotWithShape="0">
                    <a:prstClr val="black">
                      <a:alpha val="1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sp>
          <p:nvSpPr>
            <p:cNvPr id="195" name="矩形 194"/>
            <p:cNvSpPr/>
            <p:nvPr/>
          </p:nvSpPr>
          <p:spPr>
            <a:xfrm>
              <a:off x="8419" y="3810"/>
              <a:ext cx="2136" cy="689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如何备货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632325" y="3844925"/>
            <a:ext cx="3954145" cy="755650"/>
            <a:chOff x="7295" y="4925"/>
            <a:chExt cx="6227" cy="1190"/>
          </a:xfrm>
        </p:grpSpPr>
        <p:grpSp>
          <p:nvGrpSpPr>
            <p:cNvPr id="10" name="组合 140"/>
            <p:cNvGrpSpPr/>
            <p:nvPr/>
          </p:nvGrpSpPr>
          <p:grpSpPr>
            <a:xfrm rot="0">
              <a:off x="7295" y="4925"/>
              <a:ext cx="6227" cy="1190"/>
              <a:chOff x="4555084" y="4807551"/>
              <a:chExt cx="4697323" cy="1142806"/>
            </a:xfrm>
          </p:grpSpPr>
          <p:pic>
            <p:nvPicPr>
              <p:cNvPr id="142" name="图片 14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>
                <a:off x="4926460" y="5749050"/>
                <a:ext cx="3646270" cy="201307"/>
              </a:xfrm>
              <a:prstGeom prst="rect">
                <a:avLst/>
              </a:prstGeom>
            </p:spPr>
          </p:pic>
          <p:grpSp>
            <p:nvGrpSpPr>
              <p:cNvPr id="11" name="组合 142"/>
              <p:cNvGrpSpPr/>
              <p:nvPr/>
            </p:nvGrpSpPr>
            <p:grpSpPr>
              <a:xfrm>
                <a:off x="4555084" y="4807551"/>
                <a:ext cx="4697323" cy="974450"/>
                <a:chOff x="4555084" y="4807551"/>
                <a:chExt cx="4697323" cy="974450"/>
              </a:xfrm>
            </p:grpSpPr>
            <p:pic>
              <p:nvPicPr>
                <p:cNvPr id="144" name="图片 14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2">
                          <a14:imgEffect>
                            <a14:saturation sat="66000"/>
                          </a14:imgEffect>
                        </a14:imgLayer>
                      </a14:imgProps>
                    </a:ext>
                  </a:extLst>
                </a:blip>
                <a:srcRect t="76775"/>
                <a:stretch>
                  <a:fillRect/>
                </a:stretch>
              </p:blipFill>
              <p:spPr>
                <a:xfrm rot="16200000">
                  <a:off x="8600150" y="5129743"/>
                  <a:ext cx="958122" cy="346393"/>
                </a:xfrm>
                <a:prstGeom prst="rect">
                  <a:avLst/>
                </a:prstGeom>
              </p:spPr>
            </p:pic>
            <p:sp>
              <p:nvSpPr>
                <p:cNvPr id="160" name="圆角矩形 159"/>
                <p:cNvSpPr/>
                <p:nvPr/>
              </p:nvSpPr>
              <p:spPr>
                <a:xfrm>
                  <a:off x="4555084" y="4807551"/>
                  <a:ext cx="4389024" cy="958122"/>
                </a:xfrm>
                <a:prstGeom prst="roundRect">
                  <a:avLst>
                    <a:gd name="adj" fmla="val 9218"/>
                  </a:avLst>
                </a:prstGeom>
                <a:gradFill>
                  <a:gsLst>
                    <a:gs pos="47000">
                      <a:srgbClr val="FDFDFD"/>
                    </a:gs>
                    <a:gs pos="53000">
                      <a:srgbClr val="E8E8E8"/>
                    </a:gs>
                    <a:gs pos="100000">
                      <a:srgbClr val="ECECEC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76200" dist="38100" dir="2700000" algn="tl" rotWithShape="0">
                    <a:prstClr val="black">
                      <a:alpha val="1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sp>
          <p:nvSpPr>
            <p:cNvPr id="196" name="矩形 195"/>
            <p:cNvSpPr/>
            <p:nvPr/>
          </p:nvSpPr>
          <p:spPr>
            <a:xfrm>
              <a:off x="8382" y="5080"/>
              <a:ext cx="4536" cy="689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站内引流入门与技巧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</p:grpSp>
      <p:grpSp>
        <p:nvGrpSpPr>
          <p:cNvPr id="14" name="组合 229"/>
          <p:cNvGrpSpPr/>
          <p:nvPr/>
        </p:nvGrpSpPr>
        <p:grpSpPr>
          <a:xfrm>
            <a:off x="6173710" y="-897687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1" name="同心圆 2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2" name="椭圆 23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组合 232"/>
          <p:cNvGrpSpPr/>
          <p:nvPr/>
        </p:nvGrpSpPr>
        <p:grpSpPr>
          <a:xfrm>
            <a:off x="4356835" y="-283851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4" name="同心圆 2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5" name="椭圆 23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组合 235"/>
          <p:cNvGrpSpPr/>
          <p:nvPr/>
        </p:nvGrpSpPr>
        <p:grpSpPr>
          <a:xfrm>
            <a:off x="5102482" y="-376788"/>
            <a:ext cx="890519" cy="890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7" name="同心圆 2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8" name="椭圆 2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组合 238"/>
          <p:cNvGrpSpPr/>
          <p:nvPr/>
        </p:nvGrpSpPr>
        <p:grpSpPr>
          <a:xfrm>
            <a:off x="7374970" y="-167480"/>
            <a:ext cx="685800" cy="6858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0" name="同心圆 2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1" name="椭圆 2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241"/>
          <p:cNvGrpSpPr/>
          <p:nvPr/>
        </p:nvGrpSpPr>
        <p:grpSpPr>
          <a:xfrm>
            <a:off x="769726" y="4883353"/>
            <a:ext cx="588857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3" name="同心圆 2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4" name="椭圆 2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244"/>
          <p:cNvGrpSpPr/>
          <p:nvPr/>
        </p:nvGrpSpPr>
        <p:grpSpPr>
          <a:xfrm>
            <a:off x="4171166" y="4908328"/>
            <a:ext cx="252491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6" name="同心圆 2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7" name="椭圆 24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组合 247"/>
          <p:cNvGrpSpPr/>
          <p:nvPr/>
        </p:nvGrpSpPr>
        <p:grpSpPr>
          <a:xfrm>
            <a:off x="3381754" y="4810047"/>
            <a:ext cx="529076" cy="5290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9" name="同心圆 2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0" name="椭圆 24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组合 250"/>
          <p:cNvGrpSpPr/>
          <p:nvPr/>
        </p:nvGrpSpPr>
        <p:grpSpPr>
          <a:xfrm>
            <a:off x="8253416" y="-914920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2" name="同心圆 2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3" name="椭圆 25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组合 253"/>
          <p:cNvGrpSpPr/>
          <p:nvPr/>
        </p:nvGrpSpPr>
        <p:grpSpPr>
          <a:xfrm>
            <a:off x="8208524" y="295241"/>
            <a:ext cx="223080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5" name="同心圆 2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6" name="椭圆 25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3" name="组合 256"/>
          <p:cNvGrpSpPr/>
          <p:nvPr/>
        </p:nvGrpSpPr>
        <p:grpSpPr>
          <a:xfrm>
            <a:off x="1946629" y="4549010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8" name="同心圆 2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9" name="椭圆 258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组合 259"/>
          <p:cNvGrpSpPr/>
          <p:nvPr/>
        </p:nvGrpSpPr>
        <p:grpSpPr>
          <a:xfrm>
            <a:off x="1278570" y="4449510"/>
            <a:ext cx="52019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1" name="同心圆 2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2" name="椭圆 26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组合 262"/>
          <p:cNvGrpSpPr/>
          <p:nvPr/>
        </p:nvGrpSpPr>
        <p:grpSpPr>
          <a:xfrm>
            <a:off x="294282" y="4764625"/>
            <a:ext cx="316877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4" name="同心圆 2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5" name="椭圆 26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6" name="组合 265"/>
          <p:cNvGrpSpPr/>
          <p:nvPr/>
        </p:nvGrpSpPr>
        <p:grpSpPr>
          <a:xfrm>
            <a:off x="120317" y="4581318"/>
            <a:ext cx="158438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7" name="同心圆 2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8" name="椭圆 26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7" name="组合 269"/>
          <p:cNvGrpSpPr/>
          <p:nvPr/>
        </p:nvGrpSpPr>
        <p:grpSpPr>
          <a:xfrm rot="16200000">
            <a:off x="3488521" y="666304"/>
            <a:ext cx="751286" cy="847981"/>
            <a:chOff x="8439634" y="3544648"/>
            <a:chExt cx="1611146" cy="1817848"/>
          </a:xfrm>
        </p:grpSpPr>
        <p:sp>
          <p:nvSpPr>
            <p:cNvPr id="271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0000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4" name="矩形 213"/>
          <p:cNvSpPr/>
          <p:nvPr/>
        </p:nvSpPr>
        <p:spPr>
          <a:xfrm>
            <a:off x="3626789" y="864003"/>
            <a:ext cx="464185" cy="4375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lvl="1" algn="ctr"/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05</a:t>
            </a:r>
            <a:endParaRPr lang="en-US" altLang="zh-CN" sz="2400" dirty="0" smtClean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89300" y="1700530"/>
            <a:ext cx="998855" cy="751205"/>
            <a:chOff x="5180" y="2339"/>
            <a:chExt cx="1573" cy="1183"/>
          </a:xfrm>
        </p:grpSpPr>
        <p:sp>
          <p:nvSpPr>
            <p:cNvPr id="220" name="Freeform 5"/>
            <p:cNvSpPr/>
            <p:nvPr/>
          </p:nvSpPr>
          <p:spPr bwMode="auto">
            <a:xfrm>
              <a:off x="5180" y="2357"/>
              <a:ext cx="1255" cy="1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28" name="组合 272"/>
            <p:cNvGrpSpPr/>
            <p:nvPr/>
          </p:nvGrpSpPr>
          <p:grpSpPr>
            <a:xfrm rot="16200000">
              <a:off x="5494" y="2263"/>
              <a:ext cx="1183" cy="1335"/>
              <a:chOff x="8439634" y="3544648"/>
              <a:chExt cx="1611146" cy="1817848"/>
            </a:xfrm>
          </p:grpSpPr>
          <p:sp>
            <p:nvSpPr>
              <p:cNvPr id="274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C00000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5" name="矩形 214"/>
            <p:cNvSpPr/>
            <p:nvPr/>
          </p:nvSpPr>
          <p:spPr>
            <a:xfrm>
              <a:off x="5728" y="2602"/>
              <a:ext cx="733" cy="689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lvl="1" algn="ctr"/>
              <a:r>
                <a:rPr lang="en-US" altLang="zh-CN" sz="2400" dirty="0" smtClean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06</a:t>
              </a:r>
              <a:endPara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89300" y="2774315"/>
            <a:ext cx="998855" cy="751205"/>
            <a:chOff x="5180" y="3578"/>
            <a:chExt cx="1573" cy="1183"/>
          </a:xfrm>
        </p:grpSpPr>
        <p:sp>
          <p:nvSpPr>
            <p:cNvPr id="221" name="Freeform 5"/>
            <p:cNvSpPr/>
            <p:nvPr/>
          </p:nvSpPr>
          <p:spPr bwMode="auto">
            <a:xfrm>
              <a:off x="5180" y="3578"/>
              <a:ext cx="1255" cy="1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29" name="组合 275"/>
            <p:cNvGrpSpPr/>
            <p:nvPr/>
          </p:nvGrpSpPr>
          <p:grpSpPr>
            <a:xfrm rot="16200000">
              <a:off x="5494" y="3502"/>
              <a:ext cx="1183" cy="1335"/>
              <a:chOff x="8439634" y="3544648"/>
              <a:chExt cx="1611146" cy="1817848"/>
            </a:xfrm>
          </p:grpSpPr>
          <p:sp>
            <p:nvSpPr>
              <p:cNvPr id="277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C00000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6" name="矩形 215"/>
            <p:cNvSpPr/>
            <p:nvPr/>
          </p:nvSpPr>
          <p:spPr>
            <a:xfrm>
              <a:off x="5764" y="3792"/>
              <a:ext cx="661" cy="689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lvl="1" algn="ctr"/>
              <a:r>
                <a:rPr lang="en-US" altLang="zh-CN" sz="2400" dirty="0" smtClean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07</a:t>
              </a:r>
              <a:endPara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289300" y="3767455"/>
            <a:ext cx="998855" cy="751205"/>
            <a:chOff x="5180" y="4803"/>
            <a:chExt cx="1573" cy="1183"/>
          </a:xfrm>
        </p:grpSpPr>
        <p:sp>
          <p:nvSpPr>
            <p:cNvPr id="222" name="Freeform 5"/>
            <p:cNvSpPr/>
            <p:nvPr/>
          </p:nvSpPr>
          <p:spPr bwMode="auto">
            <a:xfrm>
              <a:off x="5180" y="4868"/>
              <a:ext cx="1255" cy="1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30" name="组合 278"/>
            <p:cNvGrpSpPr/>
            <p:nvPr/>
          </p:nvGrpSpPr>
          <p:grpSpPr>
            <a:xfrm rot="16200000">
              <a:off x="5494" y="4727"/>
              <a:ext cx="1183" cy="1335"/>
              <a:chOff x="8439634" y="3544648"/>
              <a:chExt cx="1611146" cy="1817848"/>
            </a:xfrm>
          </p:grpSpPr>
          <p:sp>
            <p:nvSpPr>
              <p:cNvPr id="280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C00000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7" name="矩形 216"/>
            <p:cNvSpPr/>
            <p:nvPr/>
          </p:nvSpPr>
          <p:spPr>
            <a:xfrm>
              <a:off x="5730" y="5070"/>
              <a:ext cx="730" cy="689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lvl="1" algn="ctr"/>
              <a:r>
                <a:rPr lang="en-US" altLang="zh-CN" sz="2400" dirty="0" smtClean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08</a:t>
              </a:r>
              <a:endPara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49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49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49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49"/>
                            </p:stCondLst>
                            <p:childTnLst>
                              <p:par>
                                <p:cTn id="4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49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49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649"/>
                            </p:stCondLst>
                            <p:childTnLst>
                              <p:par>
                                <p:cTn id="5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149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  <p:bldP spid="96" grpId="0" animBg="1"/>
      <p:bldP spid="97" grpId="0" animBg="1"/>
      <p:bldP spid="192" grpId="0"/>
      <p:bldP spid="193" grpId="0"/>
      <p:bldP spid="193" grpId="1"/>
      <p:bldP spid="2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85750" y="356870"/>
            <a:ext cx="5238115" cy="4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096645"/>
            <a:r>
              <a:rPr lang="zh-CN" altLang="en-CA" sz="2250" b="1" spc="408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人员准备</a:t>
            </a:r>
            <a:endParaRPr lang="zh-CN" altLang="en-CA" sz="2250" b="1" spc="408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pic>
        <p:nvPicPr>
          <p:cNvPr id="62469" name="Picture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645" y="1342390"/>
            <a:ext cx="2651125" cy="33159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710305" y="2370455"/>
            <a:ext cx="45485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spc="15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什么样的人适合做亚马逊？</a:t>
            </a:r>
            <a:endParaRPr lang="zh-CN" altLang="en-US" sz="2800" b="1" spc="150" noProof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14:prism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635" y="16510"/>
            <a:ext cx="7872730" cy="511048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矩形 619"/>
          <p:cNvSpPr/>
          <p:nvPr/>
        </p:nvSpPr>
        <p:spPr>
          <a:xfrm>
            <a:off x="0" y="2967928"/>
            <a:ext cx="9144000" cy="13936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596"/>
          <p:cNvGrpSpPr/>
          <p:nvPr/>
        </p:nvGrpSpPr>
        <p:grpSpPr>
          <a:xfrm>
            <a:off x="1747814" y="84640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8" name="同心圆 5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9" name="椭圆 59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0" name="椭圆 599"/>
          <p:cNvSpPr/>
          <p:nvPr/>
        </p:nvSpPr>
        <p:spPr>
          <a:xfrm>
            <a:off x="576178" y="1587425"/>
            <a:ext cx="677676" cy="6776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601" name="椭圆 600"/>
          <p:cNvSpPr/>
          <p:nvPr/>
        </p:nvSpPr>
        <p:spPr>
          <a:xfrm>
            <a:off x="1898899" y="507680"/>
            <a:ext cx="274777" cy="2747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601"/>
          <p:cNvGrpSpPr/>
          <p:nvPr/>
        </p:nvGrpSpPr>
        <p:grpSpPr>
          <a:xfrm>
            <a:off x="4870435" y="2666868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03" name="同心圆 6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4" name="椭圆 60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604"/>
          <p:cNvGrpSpPr/>
          <p:nvPr/>
        </p:nvGrpSpPr>
        <p:grpSpPr>
          <a:xfrm>
            <a:off x="4044972" y="1641696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06" name="同心圆 6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7" name="椭圆 60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607"/>
          <p:cNvGrpSpPr/>
          <p:nvPr/>
        </p:nvGrpSpPr>
        <p:grpSpPr>
          <a:xfrm>
            <a:off x="3590561" y="254521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09" name="同心圆 6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0" name="椭圆 60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10"/>
          <p:cNvGrpSpPr/>
          <p:nvPr/>
        </p:nvGrpSpPr>
        <p:grpSpPr>
          <a:xfrm>
            <a:off x="432220" y="434900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12" name="同心圆 6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3" name="椭圆 61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4" name="椭圆 613"/>
          <p:cNvSpPr/>
          <p:nvPr/>
        </p:nvSpPr>
        <p:spPr>
          <a:xfrm>
            <a:off x="4534786" y="1054818"/>
            <a:ext cx="274777" cy="2747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615" name="椭圆 614"/>
          <p:cNvSpPr/>
          <p:nvPr/>
        </p:nvSpPr>
        <p:spPr>
          <a:xfrm>
            <a:off x="4549299" y="4510927"/>
            <a:ext cx="137389" cy="13738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15"/>
          <p:cNvGrpSpPr/>
          <p:nvPr/>
        </p:nvGrpSpPr>
        <p:grpSpPr>
          <a:xfrm>
            <a:off x="7580014" y="3949931"/>
            <a:ext cx="713989" cy="71398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17" name="同心圆 6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8" name="椭圆 6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2" name="TextBox 7"/>
          <p:cNvSpPr>
            <a:spLocks noChangeArrowheads="1"/>
          </p:cNvSpPr>
          <p:nvPr/>
        </p:nvSpPr>
        <p:spPr bwMode="auto">
          <a:xfrm>
            <a:off x="1524000" y="3170865"/>
            <a:ext cx="4876800" cy="70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/>
          <a:p>
            <a:pPr algn="dist"/>
            <a:r>
              <a:rPr lang="zh-CN" altLang="en-US" sz="4000" b="1" spc="225" dirty="0" smtClean="0">
                <a:solidFill>
                  <a:schemeClr val="bg1"/>
                </a:solidFill>
                <a:cs typeface="+mn-ea"/>
                <a:sym typeface="+mn-lt"/>
              </a:rPr>
              <a:t>谢谢观看聆听！</a:t>
            </a:r>
            <a:endParaRPr lang="zh-CN" altLang="zh-CN" sz="4000" b="1" spc="2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624" name="直接连接符 623"/>
          <p:cNvCxnSpPr/>
          <p:nvPr/>
        </p:nvCxnSpPr>
        <p:spPr>
          <a:xfrm>
            <a:off x="1243855" y="3815698"/>
            <a:ext cx="5447228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930525" y="3949700"/>
            <a:ext cx="3760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我 们 明 天 见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52465 -0.50957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9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1.18319E-6 L 0.21702 -0.3707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2.71605E-6 L 0.12309 0.575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6.17284E-7 L -0.71736 -0.40556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7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44444E-6 4.32099E-6 L -0.64115 -0.9497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" grpId="0" animBg="1"/>
      <p:bldP spid="600" grpId="0" animBg="1"/>
      <p:bldP spid="600" grpId="1" animBg="1"/>
      <p:bldP spid="600" grpId="2" animBg="1"/>
      <p:bldP spid="601" grpId="0" animBg="1"/>
      <p:bldP spid="601" grpId="1" animBg="1"/>
      <p:bldP spid="601" grpId="2" animBg="1"/>
      <p:bldP spid="614" grpId="0" animBg="1"/>
      <p:bldP spid="614" grpId="1" animBg="1"/>
      <p:bldP spid="614" grpId="2" animBg="1"/>
      <p:bldP spid="615" grpId="0" animBg="1"/>
      <p:bldP spid="615" grpId="1" animBg="1"/>
      <p:bldP spid="615" grpId="2" animBg="1"/>
      <p:bldP spid="6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Freeform 5"/>
          <p:cNvSpPr/>
          <p:nvPr/>
        </p:nvSpPr>
        <p:spPr bwMode="auto">
          <a:xfrm>
            <a:off x="3280178" y="750502"/>
            <a:ext cx="796796" cy="70593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587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14300">
              <a:prstClr val="black"/>
            </a:inn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6" name="圆角矩形 95"/>
          <p:cNvSpPr/>
          <p:nvPr/>
        </p:nvSpPr>
        <p:spPr>
          <a:xfrm rot="7971132">
            <a:off x="240954" y="1645687"/>
            <a:ext cx="2955974" cy="2430185"/>
          </a:xfrm>
          <a:prstGeom prst="roundRect">
            <a:avLst>
              <a:gd name="adj" fmla="val 47577"/>
            </a:avLst>
          </a:prstGeom>
          <a:gradFill>
            <a:gsLst>
              <a:gs pos="0">
                <a:schemeClr val="tx1">
                  <a:alpha val="66000"/>
                </a:schemeClr>
              </a:gs>
              <a:gs pos="100000">
                <a:srgbClr val="E8E8E8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7" name="圆角矩形 96"/>
          <p:cNvSpPr/>
          <p:nvPr/>
        </p:nvSpPr>
        <p:spPr>
          <a:xfrm rot="7971132">
            <a:off x="213078" y="1587609"/>
            <a:ext cx="2955974" cy="2430185"/>
          </a:xfrm>
          <a:prstGeom prst="roundRect">
            <a:avLst>
              <a:gd name="adj" fmla="val 47577"/>
            </a:avLst>
          </a:prstGeom>
          <a:gradFill>
            <a:gsLst>
              <a:gs pos="0">
                <a:schemeClr val="tx1">
                  <a:alpha val="66000"/>
                </a:schemeClr>
              </a:gs>
              <a:gs pos="100000">
                <a:srgbClr val="E8E8E8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121"/>
          <p:cNvGrpSpPr/>
          <p:nvPr/>
        </p:nvGrpSpPr>
        <p:grpSpPr>
          <a:xfrm>
            <a:off x="4602876" y="777867"/>
            <a:ext cx="3954409" cy="755825"/>
            <a:chOff x="4555084" y="1092328"/>
            <a:chExt cx="4697323" cy="1150809"/>
          </a:xfrm>
        </p:grpSpPr>
        <p:pic>
          <p:nvPicPr>
            <p:cNvPr id="123" name="图片 12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2041830"/>
              <a:ext cx="3646270" cy="201307"/>
            </a:xfrm>
            <a:prstGeom prst="rect">
              <a:avLst/>
            </a:prstGeom>
          </p:spPr>
        </p:pic>
        <p:grpSp>
          <p:nvGrpSpPr>
            <p:cNvPr id="5" name="组合 123"/>
            <p:cNvGrpSpPr/>
            <p:nvPr/>
          </p:nvGrpSpPr>
          <p:grpSpPr>
            <a:xfrm>
              <a:off x="4555084" y="1092328"/>
              <a:ext cx="4697323" cy="974451"/>
              <a:chOff x="4555084" y="1092328"/>
              <a:chExt cx="4697323" cy="974451"/>
            </a:xfrm>
          </p:grpSpPr>
          <p:pic>
            <p:nvPicPr>
              <p:cNvPr id="125" name="图片 12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 rot="16200000">
                <a:off x="8600149" y="1414521"/>
                <a:ext cx="958122" cy="346394"/>
              </a:xfrm>
              <a:prstGeom prst="rect">
                <a:avLst/>
              </a:prstGeom>
            </p:spPr>
          </p:pic>
          <p:sp>
            <p:nvSpPr>
              <p:cNvPr id="126" name="圆角矩形 125"/>
              <p:cNvSpPr/>
              <p:nvPr/>
            </p:nvSpPr>
            <p:spPr>
              <a:xfrm>
                <a:off x="4555084" y="1092328"/>
                <a:ext cx="4389024" cy="958122"/>
              </a:xfrm>
              <a:prstGeom prst="roundRect">
                <a:avLst>
                  <a:gd name="adj" fmla="val 9218"/>
                </a:avLst>
              </a:prstGeom>
              <a:gradFill>
                <a:gsLst>
                  <a:gs pos="47000">
                    <a:srgbClr val="FDFDFD"/>
                  </a:gs>
                  <a:gs pos="53000">
                    <a:srgbClr val="E8E8E8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38100" dir="2700000" algn="tl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grpSp>
        <p:nvGrpSpPr>
          <p:cNvPr id="12" name="组合 160"/>
          <p:cNvGrpSpPr/>
          <p:nvPr/>
        </p:nvGrpSpPr>
        <p:grpSpPr>
          <a:xfrm>
            <a:off x="4164965" y="715010"/>
            <a:ext cx="742315" cy="3858895"/>
            <a:chOff x="3971019" y="796001"/>
            <a:chExt cx="989404" cy="5338506"/>
          </a:xfrm>
        </p:grpSpPr>
        <p:sp>
          <p:nvSpPr>
            <p:cNvPr id="162" name="矩形 161"/>
            <p:cNvSpPr/>
            <p:nvPr/>
          </p:nvSpPr>
          <p:spPr>
            <a:xfrm>
              <a:off x="4614031" y="796001"/>
              <a:ext cx="346392" cy="5287413"/>
            </a:xfrm>
            <a:prstGeom prst="rect">
              <a:avLst/>
            </a:prstGeom>
            <a:gradFill>
              <a:gsLst>
                <a:gs pos="0">
                  <a:schemeClr val="tx1">
                    <a:alpha val="8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矩形 171"/>
            <p:cNvSpPr/>
            <p:nvPr/>
          </p:nvSpPr>
          <p:spPr>
            <a:xfrm>
              <a:off x="4178614" y="796001"/>
              <a:ext cx="452661" cy="528741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3" name="图片 17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5400000">
              <a:off x="1404452" y="3362569"/>
              <a:ext cx="5338505" cy="205371"/>
            </a:xfrm>
            <a:prstGeom prst="rect">
              <a:avLst/>
            </a:prstGeom>
          </p:spPr>
        </p:pic>
        <p:sp>
          <p:nvSpPr>
            <p:cNvPr id="174" name="流程图: 手动输入 32"/>
            <p:cNvSpPr/>
            <p:nvPr/>
          </p:nvSpPr>
          <p:spPr>
            <a:xfrm flipH="1" flipV="1">
              <a:off x="4614203" y="796001"/>
              <a:ext cx="345594" cy="92079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-1" fmla="*/ 0 w 10000"/>
                <a:gd name="connsiteY0-2" fmla="*/ 6677 h 10000"/>
                <a:gd name="connsiteX1-3" fmla="*/ 10000 w 10000"/>
                <a:gd name="connsiteY1-4" fmla="*/ 0 h 10000"/>
                <a:gd name="connsiteX2-5" fmla="*/ 10000 w 10000"/>
                <a:gd name="connsiteY2-6" fmla="*/ 10000 h 10000"/>
                <a:gd name="connsiteX3-7" fmla="*/ 0 w 10000"/>
                <a:gd name="connsiteY3-8" fmla="*/ 10000 h 10000"/>
                <a:gd name="connsiteX4-9" fmla="*/ 0 w 10000"/>
                <a:gd name="connsiteY4-10" fmla="*/ 6677 h 10000"/>
                <a:gd name="connsiteX0-11" fmla="*/ 0 w 10000"/>
                <a:gd name="connsiteY0-12" fmla="*/ 6875 h 10000"/>
                <a:gd name="connsiteX1-13" fmla="*/ 10000 w 10000"/>
                <a:gd name="connsiteY1-14" fmla="*/ 0 h 10000"/>
                <a:gd name="connsiteX2-15" fmla="*/ 10000 w 10000"/>
                <a:gd name="connsiteY2-16" fmla="*/ 10000 h 10000"/>
                <a:gd name="connsiteX3-17" fmla="*/ 0 w 10000"/>
                <a:gd name="connsiteY3-18" fmla="*/ 10000 h 10000"/>
                <a:gd name="connsiteX4-19" fmla="*/ 0 w 10000"/>
                <a:gd name="connsiteY4-20" fmla="*/ 6875 h 10000"/>
                <a:gd name="connsiteX0-21" fmla="*/ 0 w 10185"/>
                <a:gd name="connsiteY0-22" fmla="*/ 6624 h 10000"/>
                <a:gd name="connsiteX1-23" fmla="*/ 10185 w 10185"/>
                <a:gd name="connsiteY1-24" fmla="*/ 0 h 10000"/>
                <a:gd name="connsiteX2-25" fmla="*/ 10185 w 10185"/>
                <a:gd name="connsiteY2-26" fmla="*/ 10000 h 10000"/>
                <a:gd name="connsiteX3-27" fmla="*/ 185 w 10185"/>
                <a:gd name="connsiteY3-28" fmla="*/ 10000 h 10000"/>
                <a:gd name="connsiteX4-29" fmla="*/ 0 w 10185"/>
                <a:gd name="connsiteY4-30" fmla="*/ 6624 h 10000"/>
                <a:gd name="connsiteX0-31" fmla="*/ 0 w 10092"/>
                <a:gd name="connsiteY0-32" fmla="*/ 8092 h 10000"/>
                <a:gd name="connsiteX1-33" fmla="*/ 10092 w 10092"/>
                <a:gd name="connsiteY1-34" fmla="*/ 0 h 10000"/>
                <a:gd name="connsiteX2-35" fmla="*/ 10092 w 10092"/>
                <a:gd name="connsiteY2-36" fmla="*/ 10000 h 10000"/>
                <a:gd name="connsiteX3-37" fmla="*/ 92 w 10092"/>
                <a:gd name="connsiteY3-38" fmla="*/ 10000 h 10000"/>
                <a:gd name="connsiteX4-39" fmla="*/ 0 w 10092"/>
                <a:gd name="connsiteY4-40" fmla="*/ 8092 h 10000"/>
                <a:gd name="connsiteX0-41" fmla="*/ 0 w 10092"/>
                <a:gd name="connsiteY0-42" fmla="*/ 8736 h 10000"/>
                <a:gd name="connsiteX1-43" fmla="*/ 10092 w 10092"/>
                <a:gd name="connsiteY1-44" fmla="*/ 0 h 10000"/>
                <a:gd name="connsiteX2-45" fmla="*/ 10092 w 10092"/>
                <a:gd name="connsiteY2-46" fmla="*/ 10000 h 10000"/>
                <a:gd name="connsiteX3-47" fmla="*/ 92 w 10092"/>
                <a:gd name="connsiteY3-48" fmla="*/ 10000 h 10000"/>
                <a:gd name="connsiteX4-49" fmla="*/ 0 w 10092"/>
                <a:gd name="connsiteY4-50" fmla="*/ 8736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92" h="10000">
                  <a:moveTo>
                    <a:pt x="0" y="8736"/>
                  </a:moveTo>
                  <a:lnTo>
                    <a:pt x="10092" y="0"/>
                  </a:lnTo>
                  <a:lnTo>
                    <a:pt x="10092" y="10000"/>
                  </a:lnTo>
                  <a:lnTo>
                    <a:pt x="92" y="10000"/>
                  </a:lnTo>
                  <a:cubicBezTo>
                    <a:pt x="30" y="8875"/>
                    <a:pt x="62" y="9861"/>
                    <a:pt x="0" y="8736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alpha val="21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08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梯形 184"/>
            <p:cNvSpPr/>
            <p:nvPr/>
          </p:nvSpPr>
          <p:spPr>
            <a:xfrm rot="5400000">
              <a:off x="4085362" y="2026910"/>
              <a:ext cx="1396262" cy="345868"/>
            </a:xfrm>
            <a:prstGeom prst="trapezoid">
              <a:avLst>
                <a:gd name="adj" fmla="val 173951"/>
              </a:avLst>
            </a:prstGeom>
            <a:gradFill>
              <a:gsLst>
                <a:gs pos="100000">
                  <a:schemeClr val="tx1">
                    <a:alpha val="21000"/>
                  </a:schemeClr>
                </a:gs>
                <a:gs pos="0">
                  <a:srgbClr val="F2F2F2">
                    <a:alpha val="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梯形 185"/>
            <p:cNvSpPr/>
            <p:nvPr/>
          </p:nvSpPr>
          <p:spPr>
            <a:xfrm rot="5400000">
              <a:off x="4085362" y="3275907"/>
              <a:ext cx="1396262" cy="345868"/>
            </a:xfrm>
            <a:prstGeom prst="trapezoid">
              <a:avLst>
                <a:gd name="adj" fmla="val 173951"/>
              </a:avLst>
            </a:prstGeom>
            <a:gradFill>
              <a:gsLst>
                <a:gs pos="100000">
                  <a:schemeClr val="tx1">
                    <a:alpha val="21000"/>
                  </a:schemeClr>
                </a:gs>
                <a:gs pos="0">
                  <a:srgbClr val="F2F2F2">
                    <a:alpha val="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梯形 186"/>
            <p:cNvSpPr/>
            <p:nvPr/>
          </p:nvSpPr>
          <p:spPr>
            <a:xfrm rot="5400000">
              <a:off x="4085362" y="4502881"/>
              <a:ext cx="1396262" cy="345868"/>
            </a:xfrm>
            <a:prstGeom prst="trapezoid">
              <a:avLst>
                <a:gd name="adj" fmla="val 173951"/>
              </a:avLst>
            </a:prstGeom>
            <a:gradFill>
              <a:gsLst>
                <a:gs pos="100000">
                  <a:schemeClr val="tx1">
                    <a:alpha val="21000"/>
                  </a:schemeClr>
                </a:gs>
                <a:gs pos="0">
                  <a:srgbClr val="F2F2F2">
                    <a:alpha val="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流程图: 手动输入 32"/>
            <p:cNvSpPr/>
            <p:nvPr/>
          </p:nvSpPr>
          <p:spPr>
            <a:xfrm flipH="1">
              <a:off x="4614203" y="5187950"/>
              <a:ext cx="345594" cy="89546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-1" fmla="*/ 0 w 10000"/>
                <a:gd name="connsiteY0-2" fmla="*/ 6677 h 10000"/>
                <a:gd name="connsiteX1-3" fmla="*/ 10000 w 10000"/>
                <a:gd name="connsiteY1-4" fmla="*/ 0 h 10000"/>
                <a:gd name="connsiteX2-5" fmla="*/ 10000 w 10000"/>
                <a:gd name="connsiteY2-6" fmla="*/ 10000 h 10000"/>
                <a:gd name="connsiteX3-7" fmla="*/ 0 w 10000"/>
                <a:gd name="connsiteY3-8" fmla="*/ 10000 h 10000"/>
                <a:gd name="connsiteX4-9" fmla="*/ 0 w 10000"/>
                <a:gd name="connsiteY4-10" fmla="*/ 6677 h 10000"/>
                <a:gd name="connsiteX0-11" fmla="*/ 0 w 10000"/>
                <a:gd name="connsiteY0-12" fmla="*/ 6875 h 10000"/>
                <a:gd name="connsiteX1-13" fmla="*/ 10000 w 10000"/>
                <a:gd name="connsiteY1-14" fmla="*/ 0 h 10000"/>
                <a:gd name="connsiteX2-15" fmla="*/ 10000 w 10000"/>
                <a:gd name="connsiteY2-16" fmla="*/ 10000 h 10000"/>
                <a:gd name="connsiteX3-17" fmla="*/ 0 w 10000"/>
                <a:gd name="connsiteY3-18" fmla="*/ 10000 h 10000"/>
                <a:gd name="connsiteX4-19" fmla="*/ 0 w 10000"/>
                <a:gd name="connsiteY4-20" fmla="*/ 6875 h 10000"/>
                <a:gd name="connsiteX0-21" fmla="*/ 0 w 10185"/>
                <a:gd name="connsiteY0-22" fmla="*/ 6624 h 10000"/>
                <a:gd name="connsiteX1-23" fmla="*/ 10185 w 10185"/>
                <a:gd name="connsiteY1-24" fmla="*/ 0 h 10000"/>
                <a:gd name="connsiteX2-25" fmla="*/ 10185 w 10185"/>
                <a:gd name="connsiteY2-26" fmla="*/ 10000 h 10000"/>
                <a:gd name="connsiteX3-27" fmla="*/ 185 w 10185"/>
                <a:gd name="connsiteY3-28" fmla="*/ 10000 h 10000"/>
                <a:gd name="connsiteX4-29" fmla="*/ 0 w 10185"/>
                <a:gd name="connsiteY4-30" fmla="*/ 6624 h 10000"/>
                <a:gd name="connsiteX0-31" fmla="*/ 0 w 10092"/>
                <a:gd name="connsiteY0-32" fmla="*/ 8092 h 10000"/>
                <a:gd name="connsiteX1-33" fmla="*/ 10092 w 10092"/>
                <a:gd name="connsiteY1-34" fmla="*/ 0 h 10000"/>
                <a:gd name="connsiteX2-35" fmla="*/ 10092 w 10092"/>
                <a:gd name="connsiteY2-36" fmla="*/ 10000 h 10000"/>
                <a:gd name="connsiteX3-37" fmla="*/ 92 w 10092"/>
                <a:gd name="connsiteY3-38" fmla="*/ 10000 h 10000"/>
                <a:gd name="connsiteX4-39" fmla="*/ 0 w 10092"/>
                <a:gd name="connsiteY4-40" fmla="*/ 8092 h 10000"/>
                <a:gd name="connsiteX0-41" fmla="*/ 0 w 10092"/>
                <a:gd name="connsiteY0-42" fmla="*/ 8736 h 10000"/>
                <a:gd name="connsiteX1-43" fmla="*/ 10092 w 10092"/>
                <a:gd name="connsiteY1-44" fmla="*/ 0 h 10000"/>
                <a:gd name="connsiteX2-45" fmla="*/ 10092 w 10092"/>
                <a:gd name="connsiteY2-46" fmla="*/ 10000 h 10000"/>
                <a:gd name="connsiteX3-47" fmla="*/ 92 w 10092"/>
                <a:gd name="connsiteY3-48" fmla="*/ 10000 h 10000"/>
                <a:gd name="connsiteX4-49" fmla="*/ 0 w 10092"/>
                <a:gd name="connsiteY4-50" fmla="*/ 8736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92" h="10000">
                  <a:moveTo>
                    <a:pt x="0" y="8736"/>
                  </a:moveTo>
                  <a:lnTo>
                    <a:pt x="10092" y="0"/>
                  </a:lnTo>
                  <a:lnTo>
                    <a:pt x="10092" y="10000"/>
                  </a:lnTo>
                  <a:lnTo>
                    <a:pt x="92" y="10000"/>
                  </a:lnTo>
                  <a:cubicBezTo>
                    <a:pt x="30" y="8875"/>
                    <a:pt x="62" y="9861"/>
                    <a:pt x="0" y="8736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alpha val="21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08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88"/>
          <p:cNvGrpSpPr/>
          <p:nvPr/>
        </p:nvGrpSpPr>
        <p:grpSpPr>
          <a:xfrm>
            <a:off x="681625" y="1380826"/>
            <a:ext cx="2402113" cy="2401244"/>
            <a:chOff x="4179570" y="1588770"/>
            <a:chExt cx="2735580" cy="2735580"/>
          </a:xfrm>
        </p:grpSpPr>
        <p:sp>
          <p:nvSpPr>
            <p:cNvPr id="190" name="椭圆 189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solidFill>
              <a:srgbClr val="C00000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651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椭圆 190"/>
            <p:cNvSpPr/>
            <p:nvPr/>
          </p:nvSpPr>
          <p:spPr>
            <a:xfrm>
              <a:off x="4385545" y="1794746"/>
              <a:ext cx="2323632" cy="2323630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2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1003729" y="2306639"/>
            <a:ext cx="1757906" cy="861690"/>
          </a:xfrm>
          <a:prstGeom prst="rect">
            <a:avLst/>
          </a:prstGeom>
          <a:noFill/>
        </p:spPr>
        <p:txBody>
          <a:bodyPr wrap="square" lIns="91359" tIns="45678" rIns="91359" bIns="45678">
            <a:spAutoFit/>
          </a:bodyPr>
          <a:lstStyle/>
          <a:p>
            <a:pPr algn="ctr">
              <a:lnSpc>
                <a:spcPts val="3000"/>
              </a:lnSpc>
              <a:defRPr/>
            </a:pPr>
            <a:r>
              <a:rPr lang="zh-CN" altLang="en-US" sz="4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3000"/>
              </a:lnSpc>
              <a:defRPr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5101925" y="871618"/>
            <a:ext cx="1965960" cy="4375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完整选品逻辑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603115" y="1773555"/>
            <a:ext cx="3954145" cy="755650"/>
            <a:chOff x="7249" y="2454"/>
            <a:chExt cx="6227" cy="1190"/>
          </a:xfrm>
        </p:grpSpPr>
        <p:grpSp>
          <p:nvGrpSpPr>
            <p:cNvPr id="6" name="组合 126"/>
            <p:cNvGrpSpPr/>
            <p:nvPr/>
          </p:nvGrpSpPr>
          <p:grpSpPr>
            <a:xfrm>
              <a:off x="7249" y="2454"/>
              <a:ext cx="6227" cy="1190"/>
              <a:chOff x="4555084" y="2343654"/>
              <a:chExt cx="4697324" cy="1145415"/>
            </a:xfrm>
          </p:grpSpPr>
          <p:pic>
            <p:nvPicPr>
              <p:cNvPr id="128" name="图片 12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>
                <a:off x="4926460" y="3287762"/>
                <a:ext cx="3646270" cy="201307"/>
              </a:xfrm>
              <a:prstGeom prst="rect">
                <a:avLst/>
              </a:prstGeom>
            </p:spPr>
          </p:pic>
          <p:grpSp>
            <p:nvGrpSpPr>
              <p:cNvPr id="7" name="组合 128"/>
              <p:cNvGrpSpPr/>
              <p:nvPr/>
            </p:nvGrpSpPr>
            <p:grpSpPr>
              <a:xfrm>
                <a:off x="4555084" y="2343654"/>
                <a:ext cx="4697324" cy="974451"/>
                <a:chOff x="4555084" y="2343654"/>
                <a:chExt cx="4697324" cy="974451"/>
              </a:xfrm>
            </p:grpSpPr>
            <p:pic>
              <p:nvPicPr>
                <p:cNvPr id="130" name="图片 12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2">
                          <a14:imgEffect>
                            <a14:saturation sat="66000"/>
                          </a14:imgEffect>
                        </a14:imgLayer>
                      </a14:imgProps>
                    </a:ext>
                  </a:extLst>
                </a:blip>
                <a:srcRect t="76775"/>
                <a:stretch>
                  <a:fillRect/>
                </a:stretch>
              </p:blipFill>
              <p:spPr>
                <a:xfrm rot="16200000">
                  <a:off x="8600150" y="2665847"/>
                  <a:ext cx="958122" cy="346394"/>
                </a:xfrm>
                <a:prstGeom prst="rect">
                  <a:avLst/>
                </a:prstGeom>
              </p:spPr>
            </p:pic>
            <p:sp>
              <p:nvSpPr>
                <p:cNvPr id="131" name="圆角矩形 130"/>
                <p:cNvSpPr/>
                <p:nvPr/>
              </p:nvSpPr>
              <p:spPr>
                <a:xfrm>
                  <a:off x="4555084" y="2343654"/>
                  <a:ext cx="4389024" cy="958122"/>
                </a:xfrm>
                <a:prstGeom prst="roundRect">
                  <a:avLst>
                    <a:gd name="adj" fmla="val 9218"/>
                  </a:avLst>
                </a:prstGeom>
                <a:gradFill>
                  <a:gsLst>
                    <a:gs pos="47000">
                      <a:srgbClr val="FDFDFD"/>
                    </a:gs>
                    <a:gs pos="53000">
                      <a:srgbClr val="E8E8E8"/>
                    </a:gs>
                    <a:gs pos="100000">
                      <a:srgbClr val="ECECEC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76200" dist="38100" dir="2700000" algn="tl" rotWithShape="0">
                    <a:prstClr val="black">
                      <a:alpha val="1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sp>
          <p:nvSpPr>
            <p:cNvPr id="194" name="矩形 193"/>
            <p:cNvSpPr/>
            <p:nvPr/>
          </p:nvSpPr>
          <p:spPr>
            <a:xfrm>
              <a:off x="7936" y="2672"/>
              <a:ext cx="4536" cy="689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zh-CN" altLang="en-US" sz="24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市场、类目准入分析 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603115" y="2814955"/>
            <a:ext cx="3954145" cy="755650"/>
            <a:chOff x="7249" y="3642"/>
            <a:chExt cx="6227" cy="1190"/>
          </a:xfrm>
        </p:grpSpPr>
        <p:grpSp>
          <p:nvGrpSpPr>
            <p:cNvPr id="8" name="组合 131"/>
            <p:cNvGrpSpPr/>
            <p:nvPr/>
          </p:nvGrpSpPr>
          <p:grpSpPr>
            <a:xfrm>
              <a:off x="7249" y="3642"/>
              <a:ext cx="6227" cy="1190"/>
              <a:chOff x="4555084" y="3594980"/>
              <a:chExt cx="4697325" cy="1150703"/>
            </a:xfrm>
          </p:grpSpPr>
          <p:pic>
            <p:nvPicPr>
              <p:cNvPr id="133" name="图片 132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>
                <a:off x="4926460" y="4544376"/>
                <a:ext cx="3646270" cy="201307"/>
              </a:xfrm>
              <a:prstGeom prst="rect">
                <a:avLst/>
              </a:prstGeom>
            </p:spPr>
          </p:pic>
          <p:grpSp>
            <p:nvGrpSpPr>
              <p:cNvPr id="9" name="组合 133"/>
              <p:cNvGrpSpPr/>
              <p:nvPr/>
            </p:nvGrpSpPr>
            <p:grpSpPr>
              <a:xfrm>
                <a:off x="4555084" y="3594980"/>
                <a:ext cx="4697325" cy="974450"/>
                <a:chOff x="4555084" y="3594980"/>
                <a:chExt cx="4697325" cy="974450"/>
              </a:xfrm>
            </p:grpSpPr>
            <p:pic>
              <p:nvPicPr>
                <p:cNvPr id="139" name="图片 13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2">
                          <a14:imgEffect>
                            <a14:saturation sat="66000"/>
                          </a14:imgEffect>
                        </a14:imgLayer>
                      </a14:imgProps>
                    </a:ext>
                  </a:extLst>
                </a:blip>
                <a:srcRect t="76775"/>
                <a:stretch>
                  <a:fillRect/>
                </a:stretch>
              </p:blipFill>
              <p:spPr>
                <a:xfrm rot="16200000">
                  <a:off x="8600151" y="3917172"/>
                  <a:ext cx="958122" cy="346394"/>
                </a:xfrm>
                <a:prstGeom prst="rect">
                  <a:avLst/>
                </a:prstGeom>
              </p:spPr>
            </p:pic>
            <p:sp>
              <p:nvSpPr>
                <p:cNvPr id="140" name="圆角矩形 139"/>
                <p:cNvSpPr/>
                <p:nvPr/>
              </p:nvSpPr>
              <p:spPr>
                <a:xfrm>
                  <a:off x="4555084" y="3594980"/>
                  <a:ext cx="4389024" cy="958122"/>
                </a:xfrm>
                <a:prstGeom prst="roundRect">
                  <a:avLst>
                    <a:gd name="adj" fmla="val 9218"/>
                  </a:avLst>
                </a:prstGeom>
                <a:gradFill>
                  <a:gsLst>
                    <a:gs pos="47000">
                      <a:srgbClr val="FDFDFD"/>
                    </a:gs>
                    <a:gs pos="53000">
                      <a:srgbClr val="E8E8E8"/>
                    </a:gs>
                    <a:gs pos="100000">
                      <a:srgbClr val="ECECEC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76200" dist="38100" dir="2700000" algn="tl" rotWithShape="0">
                    <a:prstClr val="black">
                      <a:alpha val="1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sp>
          <p:nvSpPr>
            <p:cNvPr id="195" name="矩形 194"/>
            <p:cNvSpPr/>
            <p:nvPr/>
          </p:nvSpPr>
          <p:spPr>
            <a:xfrm>
              <a:off x="8066" y="3810"/>
              <a:ext cx="3096" cy="689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竞争准入分析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632325" y="3844925"/>
            <a:ext cx="3954145" cy="755650"/>
            <a:chOff x="7295" y="4925"/>
            <a:chExt cx="6227" cy="1190"/>
          </a:xfrm>
        </p:grpSpPr>
        <p:grpSp>
          <p:nvGrpSpPr>
            <p:cNvPr id="10" name="组合 140"/>
            <p:cNvGrpSpPr/>
            <p:nvPr/>
          </p:nvGrpSpPr>
          <p:grpSpPr>
            <a:xfrm rot="0">
              <a:off x="7295" y="4925"/>
              <a:ext cx="6227" cy="1190"/>
              <a:chOff x="4555084" y="4807551"/>
              <a:chExt cx="4697323" cy="1142806"/>
            </a:xfrm>
          </p:grpSpPr>
          <p:pic>
            <p:nvPicPr>
              <p:cNvPr id="142" name="图片 14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>
                <a:off x="4926460" y="5749050"/>
                <a:ext cx="3646270" cy="201307"/>
              </a:xfrm>
              <a:prstGeom prst="rect">
                <a:avLst/>
              </a:prstGeom>
            </p:spPr>
          </p:pic>
          <p:grpSp>
            <p:nvGrpSpPr>
              <p:cNvPr id="11" name="组合 142"/>
              <p:cNvGrpSpPr/>
              <p:nvPr/>
            </p:nvGrpSpPr>
            <p:grpSpPr>
              <a:xfrm>
                <a:off x="4555084" y="4807551"/>
                <a:ext cx="4697323" cy="974450"/>
                <a:chOff x="4555084" y="4807551"/>
                <a:chExt cx="4697323" cy="974450"/>
              </a:xfrm>
            </p:grpSpPr>
            <p:pic>
              <p:nvPicPr>
                <p:cNvPr id="144" name="图片 14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2">
                          <a14:imgEffect>
                            <a14:saturation sat="66000"/>
                          </a14:imgEffect>
                        </a14:imgLayer>
                      </a14:imgProps>
                    </a:ext>
                  </a:extLst>
                </a:blip>
                <a:srcRect t="76775"/>
                <a:stretch>
                  <a:fillRect/>
                </a:stretch>
              </p:blipFill>
              <p:spPr>
                <a:xfrm rot="16200000">
                  <a:off x="8600150" y="5129743"/>
                  <a:ext cx="958122" cy="346393"/>
                </a:xfrm>
                <a:prstGeom prst="rect">
                  <a:avLst/>
                </a:prstGeom>
              </p:spPr>
            </p:pic>
            <p:sp>
              <p:nvSpPr>
                <p:cNvPr id="160" name="圆角矩形 159"/>
                <p:cNvSpPr/>
                <p:nvPr/>
              </p:nvSpPr>
              <p:spPr>
                <a:xfrm>
                  <a:off x="4555084" y="4807551"/>
                  <a:ext cx="4389024" cy="958122"/>
                </a:xfrm>
                <a:prstGeom prst="roundRect">
                  <a:avLst>
                    <a:gd name="adj" fmla="val 9218"/>
                  </a:avLst>
                </a:prstGeom>
                <a:gradFill>
                  <a:gsLst>
                    <a:gs pos="47000">
                      <a:srgbClr val="FDFDFD"/>
                    </a:gs>
                    <a:gs pos="53000">
                      <a:srgbClr val="E8E8E8"/>
                    </a:gs>
                    <a:gs pos="100000">
                      <a:srgbClr val="ECECEC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76200" dist="38100" dir="2700000" algn="tl" rotWithShape="0">
                    <a:prstClr val="black">
                      <a:alpha val="1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sp>
          <p:nvSpPr>
            <p:cNvPr id="196" name="矩形 195"/>
            <p:cNvSpPr/>
            <p:nvPr/>
          </p:nvSpPr>
          <p:spPr>
            <a:xfrm>
              <a:off x="8152" y="5161"/>
              <a:ext cx="3096" cy="689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数据选品分析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</p:grpSp>
      <p:grpSp>
        <p:nvGrpSpPr>
          <p:cNvPr id="14" name="组合 229"/>
          <p:cNvGrpSpPr/>
          <p:nvPr/>
        </p:nvGrpSpPr>
        <p:grpSpPr>
          <a:xfrm>
            <a:off x="6173710" y="-897687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1" name="同心圆 2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2" name="椭圆 23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组合 232"/>
          <p:cNvGrpSpPr/>
          <p:nvPr/>
        </p:nvGrpSpPr>
        <p:grpSpPr>
          <a:xfrm>
            <a:off x="4356835" y="-283851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4" name="同心圆 2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5" name="椭圆 23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组合 235"/>
          <p:cNvGrpSpPr/>
          <p:nvPr/>
        </p:nvGrpSpPr>
        <p:grpSpPr>
          <a:xfrm>
            <a:off x="5102482" y="-376788"/>
            <a:ext cx="890519" cy="890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7" name="同心圆 2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8" name="椭圆 2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组合 238"/>
          <p:cNvGrpSpPr/>
          <p:nvPr/>
        </p:nvGrpSpPr>
        <p:grpSpPr>
          <a:xfrm>
            <a:off x="7374970" y="-167480"/>
            <a:ext cx="685800" cy="6858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0" name="同心圆 2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1" name="椭圆 2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241"/>
          <p:cNvGrpSpPr/>
          <p:nvPr/>
        </p:nvGrpSpPr>
        <p:grpSpPr>
          <a:xfrm>
            <a:off x="769726" y="4883353"/>
            <a:ext cx="588857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3" name="同心圆 2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4" name="椭圆 2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244"/>
          <p:cNvGrpSpPr/>
          <p:nvPr/>
        </p:nvGrpSpPr>
        <p:grpSpPr>
          <a:xfrm>
            <a:off x="4171166" y="4908328"/>
            <a:ext cx="252491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6" name="同心圆 2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7" name="椭圆 24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组合 247"/>
          <p:cNvGrpSpPr/>
          <p:nvPr/>
        </p:nvGrpSpPr>
        <p:grpSpPr>
          <a:xfrm>
            <a:off x="3381754" y="4810047"/>
            <a:ext cx="529076" cy="5290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9" name="同心圆 2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0" name="椭圆 24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组合 250"/>
          <p:cNvGrpSpPr/>
          <p:nvPr/>
        </p:nvGrpSpPr>
        <p:grpSpPr>
          <a:xfrm>
            <a:off x="8253416" y="-914920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2" name="同心圆 2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3" name="椭圆 25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组合 253"/>
          <p:cNvGrpSpPr/>
          <p:nvPr/>
        </p:nvGrpSpPr>
        <p:grpSpPr>
          <a:xfrm>
            <a:off x="8208524" y="295241"/>
            <a:ext cx="223080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5" name="同心圆 2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6" name="椭圆 25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3" name="组合 256"/>
          <p:cNvGrpSpPr/>
          <p:nvPr/>
        </p:nvGrpSpPr>
        <p:grpSpPr>
          <a:xfrm>
            <a:off x="1946629" y="4549010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8" name="同心圆 2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9" name="椭圆 258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组合 259"/>
          <p:cNvGrpSpPr/>
          <p:nvPr/>
        </p:nvGrpSpPr>
        <p:grpSpPr>
          <a:xfrm>
            <a:off x="1278570" y="4449510"/>
            <a:ext cx="52019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1" name="同心圆 2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2" name="椭圆 26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组合 262"/>
          <p:cNvGrpSpPr/>
          <p:nvPr/>
        </p:nvGrpSpPr>
        <p:grpSpPr>
          <a:xfrm>
            <a:off x="294282" y="4764625"/>
            <a:ext cx="316877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4" name="同心圆 2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5" name="椭圆 26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6" name="组合 265"/>
          <p:cNvGrpSpPr/>
          <p:nvPr/>
        </p:nvGrpSpPr>
        <p:grpSpPr>
          <a:xfrm>
            <a:off x="120317" y="4581318"/>
            <a:ext cx="158438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7" name="同心圆 2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8" name="椭圆 26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7" name="组合 269"/>
          <p:cNvGrpSpPr/>
          <p:nvPr/>
        </p:nvGrpSpPr>
        <p:grpSpPr>
          <a:xfrm rot="16200000">
            <a:off x="3488521" y="666304"/>
            <a:ext cx="751286" cy="847981"/>
            <a:chOff x="8439634" y="3544648"/>
            <a:chExt cx="1611146" cy="1817848"/>
          </a:xfrm>
        </p:grpSpPr>
        <p:sp>
          <p:nvSpPr>
            <p:cNvPr id="271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0000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4" name="矩形 213"/>
          <p:cNvSpPr/>
          <p:nvPr/>
        </p:nvSpPr>
        <p:spPr>
          <a:xfrm>
            <a:off x="3648339" y="864003"/>
            <a:ext cx="421084" cy="43848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lvl="1" algn="ctr"/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en-US" altLang="zh-CN" sz="2400" dirty="0" smtClean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89300" y="1700530"/>
            <a:ext cx="998220" cy="750570"/>
            <a:chOff x="5180" y="2339"/>
            <a:chExt cx="1572" cy="1182"/>
          </a:xfrm>
        </p:grpSpPr>
        <p:sp>
          <p:nvSpPr>
            <p:cNvPr id="220" name="Freeform 5"/>
            <p:cNvSpPr/>
            <p:nvPr/>
          </p:nvSpPr>
          <p:spPr bwMode="auto">
            <a:xfrm>
              <a:off x="5180" y="2357"/>
              <a:ext cx="1255" cy="1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28" name="组合 272"/>
            <p:cNvGrpSpPr/>
            <p:nvPr/>
          </p:nvGrpSpPr>
          <p:grpSpPr>
            <a:xfrm rot="16200000">
              <a:off x="5494" y="2263"/>
              <a:ext cx="1183" cy="1335"/>
              <a:chOff x="8439634" y="3544648"/>
              <a:chExt cx="1611146" cy="1817848"/>
            </a:xfrm>
          </p:grpSpPr>
          <p:sp>
            <p:nvSpPr>
              <p:cNvPr id="274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C00000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5" name="矩形 214"/>
            <p:cNvSpPr/>
            <p:nvPr/>
          </p:nvSpPr>
          <p:spPr>
            <a:xfrm>
              <a:off x="5733" y="2602"/>
              <a:ext cx="722" cy="691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lvl="1" algn="ctr"/>
              <a:r>
                <a:rPr lang="en-US" altLang="zh-CN" sz="2400" dirty="0" smtClean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89300" y="2774315"/>
            <a:ext cx="998220" cy="750570"/>
            <a:chOff x="5180" y="3578"/>
            <a:chExt cx="1572" cy="1182"/>
          </a:xfrm>
        </p:grpSpPr>
        <p:sp>
          <p:nvSpPr>
            <p:cNvPr id="221" name="Freeform 5"/>
            <p:cNvSpPr/>
            <p:nvPr/>
          </p:nvSpPr>
          <p:spPr bwMode="auto">
            <a:xfrm>
              <a:off x="5180" y="3578"/>
              <a:ext cx="1255" cy="1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29" name="组合 275"/>
            <p:cNvGrpSpPr/>
            <p:nvPr/>
          </p:nvGrpSpPr>
          <p:grpSpPr>
            <a:xfrm rot="16200000">
              <a:off x="5494" y="3502"/>
              <a:ext cx="1183" cy="1335"/>
              <a:chOff x="8439634" y="3544648"/>
              <a:chExt cx="1611146" cy="1817848"/>
            </a:xfrm>
          </p:grpSpPr>
          <p:sp>
            <p:nvSpPr>
              <p:cNvPr id="277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C00000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6" name="矩形 215"/>
            <p:cNvSpPr/>
            <p:nvPr/>
          </p:nvSpPr>
          <p:spPr>
            <a:xfrm>
              <a:off x="5727" y="3792"/>
              <a:ext cx="735" cy="691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lvl="1" algn="ctr"/>
              <a:r>
                <a:rPr lang="en-US" altLang="zh-CN" sz="2400" dirty="0" smtClean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289300" y="3767455"/>
            <a:ext cx="998220" cy="750570"/>
            <a:chOff x="5180" y="4803"/>
            <a:chExt cx="1572" cy="1182"/>
          </a:xfrm>
        </p:grpSpPr>
        <p:sp>
          <p:nvSpPr>
            <p:cNvPr id="222" name="Freeform 5"/>
            <p:cNvSpPr/>
            <p:nvPr/>
          </p:nvSpPr>
          <p:spPr bwMode="auto">
            <a:xfrm>
              <a:off x="5180" y="4868"/>
              <a:ext cx="1255" cy="1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14300">
                <a:prstClr val="black"/>
              </a:inn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30" name="组合 278"/>
            <p:cNvGrpSpPr/>
            <p:nvPr/>
          </p:nvGrpSpPr>
          <p:grpSpPr>
            <a:xfrm rot="16200000">
              <a:off x="5494" y="4727"/>
              <a:ext cx="1183" cy="1335"/>
              <a:chOff x="8439634" y="3544648"/>
              <a:chExt cx="1611146" cy="1817848"/>
            </a:xfrm>
          </p:grpSpPr>
          <p:sp>
            <p:nvSpPr>
              <p:cNvPr id="280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C00000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7" name="矩形 216"/>
            <p:cNvSpPr/>
            <p:nvPr/>
          </p:nvSpPr>
          <p:spPr>
            <a:xfrm>
              <a:off x="5734" y="5070"/>
              <a:ext cx="720" cy="691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lvl="1" algn="ctr"/>
              <a:r>
                <a:rPr lang="en-US" altLang="zh-CN" sz="2400" dirty="0" smtClean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49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49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49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49"/>
                            </p:stCondLst>
                            <p:childTnLst>
                              <p:par>
                                <p:cTn id="4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49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49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649"/>
                            </p:stCondLst>
                            <p:childTnLst>
                              <p:par>
                                <p:cTn id="5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149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bldLvl="0" animBg="1"/>
      <p:bldP spid="96" grpId="0" bldLvl="0" animBg="1"/>
      <p:bldP spid="97" grpId="0" bldLvl="0" animBg="1"/>
      <p:bldP spid="192" grpId="0"/>
      <p:bldP spid="193" grpId="0"/>
      <p:bldP spid="193" grpId="1"/>
      <p:bldP spid="2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2"/>
          <p:cNvGrpSpPr/>
          <p:nvPr/>
        </p:nvGrpSpPr>
        <p:grpSpPr>
          <a:xfrm>
            <a:off x="381332" y="1054249"/>
            <a:ext cx="1153285" cy="1153284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55" name="同心圆 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组合 46"/>
          <p:cNvGrpSpPr/>
          <p:nvPr/>
        </p:nvGrpSpPr>
        <p:grpSpPr>
          <a:xfrm>
            <a:off x="2685589" y="2341523"/>
            <a:ext cx="1153284" cy="1153284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组合 49"/>
          <p:cNvGrpSpPr/>
          <p:nvPr/>
        </p:nvGrpSpPr>
        <p:grpSpPr>
          <a:xfrm>
            <a:off x="1644696" y="2791713"/>
            <a:ext cx="1436242" cy="1436242"/>
            <a:chOff x="304800" y="673100"/>
            <a:chExt cx="4000500" cy="4000500"/>
          </a:xfrm>
          <a:solidFill>
            <a:srgbClr val="C00000"/>
          </a:solidFill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</p:grpSp>
      <p:grpSp>
        <p:nvGrpSpPr>
          <p:cNvPr id="5" name="组合 40"/>
          <p:cNvGrpSpPr/>
          <p:nvPr/>
        </p:nvGrpSpPr>
        <p:grpSpPr>
          <a:xfrm>
            <a:off x="682308" y="699543"/>
            <a:ext cx="3010846" cy="3010846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45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392113" y="760413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</p:grpSp>
      <p:grpSp>
        <p:nvGrpSpPr>
          <p:cNvPr id="6" name="组合 56"/>
          <p:cNvGrpSpPr/>
          <p:nvPr/>
        </p:nvGrpSpPr>
        <p:grpSpPr>
          <a:xfrm>
            <a:off x="3673633" y="825784"/>
            <a:ext cx="501312" cy="501312"/>
            <a:chOff x="304800" y="673100"/>
            <a:chExt cx="4000500" cy="4000500"/>
          </a:xfrm>
          <a:solidFill>
            <a:srgbClr val="C00000"/>
          </a:solidFill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58" name="同心圆 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904876" y="1536700"/>
            <a:ext cx="2587625" cy="1327283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ctr">
              <a:defRPr/>
            </a:pPr>
            <a:r>
              <a:rPr lang="en-US" altLang="zh-CN" sz="8000" b="1" spc="-300" noProof="1" smtClean="0">
                <a:solidFill>
                  <a:srgbClr val="C00000"/>
                </a:solidFill>
                <a:latin typeface="+mj-ea"/>
                <a:ea typeface="+mj-ea"/>
              </a:rPr>
              <a:t>01</a:t>
            </a:r>
            <a:endParaRPr lang="en-US" altLang="zh-CN" sz="8000" b="1" spc="-300" noProof="1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4038600" y="1962150"/>
            <a:ext cx="5105400" cy="705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亚马逊准备工作</a:t>
            </a:r>
            <a:endParaRPr lang="zh-CN" altLang="en-US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grpSp>
        <p:nvGrpSpPr>
          <p:cNvPr id="43" name="组合 229"/>
          <p:cNvGrpSpPr/>
          <p:nvPr/>
        </p:nvGrpSpPr>
        <p:grpSpPr>
          <a:xfrm>
            <a:off x="6173710" y="-897687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7" name="组合 232"/>
          <p:cNvGrpSpPr/>
          <p:nvPr/>
        </p:nvGrpSpPr>
        <p:grpSpPr>
          <a:xfrm>
            <a:off x="4356835" y="-283851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4" name="组合 235"/>
          <p:cNvGrpSpPr/>
          <p:nvPr/>
        </p:nvGrpSpPr>
        <p:grpSpPr>
          <a:xfrm>
            <a:off x="5102482" y="-376788"/>
            <a:ext cx="890519" cy="890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5" name="组合 238"/>
          <p:cNvGrpSpPr/>
          <p:nvPr/>
        </p:nvGrpSpPr>
        <p:grpSpPr>
          <a:xfrm>
            <a:off x="7374970" y="-167480"/>
            <a:ext cx="685800" cy="6858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0" name="组合 241"/>
          <p:cNvGrpSpPr/>
          <p:nvPr/>
        </p:nvGrpSpPr>
        <p:grpSpPr>
          <a:xfrm>
            <a:off x="769726" y="4883353"/>
            <a:ext cx="588857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5" name="组合 244"/>
          <p:cNvGrpSpPr/>
          <p:nvPr/>
        </p:nvGrpSpPr>
        <p:grpSpPr>
          <a:xfrm>
            <a:off x="4171166" y="4908328"/>
            <a:ext cx="252491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0" name="组合 247"/>
          <p:cNvGrpSpPr/>
          <p:nvPr/>
        </p:nvGrpSpPr>
        <p:grpSpPr>
          <a:xfrm>
            <a:off x="3381754" y="4810047"/>
            <a:ext cx="529076" cy="5290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1" name="同心圆 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6" name="组合 250"/>
          <p:cNvGrpSpPr/>
          <p:nvPr/>
        </p:nvGrpSpPr>
        <p:grpSpPr>
          <a:xfrm>
            <a:off x="8253416" y="-914920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7" name="同心圆 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9" name="组合 256"/>
          <p:cNvGrpSpPr/>
          <p:nvPr/>
        </p:nvGrpSpPr>
        <p:grpSpPr>
          <a:xfrm>
            <a:off x="1946629" y="4549010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0" name="同心圆 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2" name="组合 259"/>
          <p:cNvGrpSpPr/>
          <p:nvPr/>
        </p:nvGrpSpPr>
        <p:grpSpPr>
          <a:xfrm>
            <a:off x="1278570" y="4449510"/>
            <a:ext cx="52019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3" name="同心圆 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5" name="组合 262"/>
          <p:cNvGrpSpPr/>
          <p:nvPr/>
        </p:nvGrpSpPr>
        <p:grpSpPr>
          <a:xfrm>
            <a:off x="294282" y="4764625"/>
            <a:ext cx="316877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同心圆 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8" name="组合 265"/>
          <p:cNvGrpSpPr/>
          <p:nvPr/>
        </p:nvGrpSpPr>
        <p:grpSpPr>
          <a:xfrm>
            <a:off x="120317" y="4581318"/>
            <a:ext cx="158438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9" name="同心圆 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20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624" name="直接连接符 623"/>
          <p:cNvCxnSpPr/>
          <p:nvPr/>
        </p:nvCxnSpPr>
        <p:spPr>
          <a:xfrm>
            <a:off x="4427855" y="3148330"/>
            <a:ext cx="4320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354320" y="3218815"/>
            <a:ext cx="2151380" cy="321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15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懂得了规则才能玩好</a:t>
            </a:r>
            <a:endParaRPr lang="zh-CN" altLang="en-US" sz="15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49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49"/>
                            </p:stCondLst>
                            <p:childTnLst>
                              <p:par>
                                <p:cTn id="4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49"/>
                            </p:stCondLst>
                            <p:childTnLst>
                              <p:par>
                                <p:cTn id="1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732790" y="1619250"/>
            <a:ext cx="1743075" cy="12395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BF6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00" b="1">
              <a:solidFill>
                <a:schemeClr val="tx1"/>
              </a:solidFill>
              <a:latin typeface="文道楷体" panose="02010600040101010101" charset="-122"/>
              <a:ea typeface="文道楷体" panose="0201060004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3425" y="1910080"/>
            <a:ext cx="174244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亚马逊发展史</a:t>
            </a:r>
            <a:endParaRPr lang="zh-CN" altLang="en-US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56870" y="356870"/>
            <a:ext cx="6123940" cy="4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096645"/>
            <a:r>
              <a:rPr lang="zh-CN" altLang="en-CA" sz="2250" b="1" spc="408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+mn-ea"/>
              </a:rPr>
              <a:t>亚马逊准备工作</a:t>
            </a:r>
            <a:endParaRPr lang="zh-CN" altLang="en-CA" sz="2250" b="1" spc="408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3089275" y="1009650"/>
            <a:ext cx="3489325" cy="44196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汉仪旗黑-85S" panose="00020600040101010101" pitchFamily="18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br>
              <a:rPr lang="zh-CN" altLang="en-US" sz="1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zh-CN" altLang="en-US" sz="1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00760" y="3068320"/>
            <a:ext cx="1808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平台介绍</a:t>
            </a:r>
            <a:endParaRPr lang="zh-CN" altLang="en-US" sz="1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sz="1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1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站点介绍</a:t>
            </a:r>
            <a:endParaRPr lang="zh-CN" altLang="en-US" sz="1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896870" y="1569085"/>
            <a:ext cx="1583690" cy="1289685"/>
          </a:xfrm>
          <a:prstGeom prst="ellipse">
            <a:avLst/>
          </a:prstGeom>
          <a:solidFill>
            <a:srgbClr val="FFFF00"/>
          </a:solidFill>
          <a:ln>
            <a:solidFill>
              <a:srgbClr val="B4D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00" b="1">
              <a:solidFill>
                <a:srgbClr val="FDF731"/>
              </a:solidFill>
              <a:latin typeface="文道楷体" panose="02010600040101010101" charset="-122"/>
              <a:ea typeface="文道楷体" panose="020106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89910" y="1909445"/>
            <a:ext cx="1390015" cy="5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如何定位</a:t>
            </a:r>
            <a:endParaRPr lang="zh-CN" altLang="en-US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03550" y="3068320"/>
            <a:ext cx="18084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你想怎么做？</a:t>
            </a:r>
            <a:endParaRPr lang="zh-CN" altLang="en-US" sz="1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sz="1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1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你想做成怎么样？</a:t>
            </a:r>
            <a:endParaRPr lang="zh-CN" altLang="en-US" sz="1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sz="1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sz="1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058410" y="1569720"/>
            <a:ext cx="1520825" cy="13741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EC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00" b="1">
              <a:solidFill>
                <a:schemeClr val="tx1"/>
              </a:solidFill>
              <a:latin typeface="文道楷体" panose="02010600040101010101" charset="-122"/>
              <a:ea typeface="文道楷体" panose="0201060004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53025" y="1909445"/>
            <a:ext cx="1327785" cy="72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人员准备</a:t>
            </a:r>
            <a:endParaRPr lang="zh-CN" altLang="en-US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178040" y="1569720"/>
            <a:ext cx="1492885" cy="1374140"/>
          </a:xfrm>
          <a:prstGeom prst="ellipse">
            <a:avLst/>
          </a:prstGeom>
          <a:gradFill>
            <a:gsLst>
              <a:gs pos="60000">
                <a:srgbClr val="C5E3E5"/>
              </a:gs>
              <a:gs pos="100000">
                <a:srgbClr val="A9DCDD"/>
              </a:gs>
              <a:gs pos="0">
                <a:srgbClr val="E0EEEF"/>
              </a:gs>
            </a:gsLst>
            <a:lin scaled="1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00" b="1">
              <a:solidFill>
                <a:schemeClr val="tx1"/>
              </a:solidFill>
              <a:latin typeface="文道楷体" panose="02010600040101010101" charset="-122"/>
              <a:ea typeface="文道楷体" panose="02010600040101010101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78040" y="2021840"/>
            <a:ext cx="1492885" cy="61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开店与入门</a:t>
            </a:r>
            <a:endParaRPr lang="zh-CN" altLang="en-US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74945" y="3068320"/>
            <a:ext cx="1808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基础架构</a:t>
            </a:r>
            <a:endParaRPr lang="zh-CN" altLang="en-US" sz="1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sz="1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1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怎么选人</a:t>
            </a:r>
            <a:endParaRPr lang="zh-CN" altLang="en-US" sz="1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27595" y="2959735"/>
            <a:ext cx="18084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账号注册</a:t>
            </a:r>
            <a:endParaRPr lang="zh-CN" altLang="en-US" sz="1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sz="1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1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收款方式</a:t>
            </a:r>
            <a:endParaRPr lang="zh-CN" altLang="en-US" sz="1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sz="1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1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产品上架</a:t>
            </a:r>
            <a:endParaRPr lang="zh-CN" altLang="en-US" sz="1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14:prism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285720" y="357172"/>
            <a:ext cx="5000660" cy="4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096645"/>
            <a:r>
              <a:rPr lang="en-US" altLang="zh-CN" sz="2250" dirty="0" smtClean="0">
                <a:sym typeface="+mn-ea"/>
              </a:rPr>
              <a:t>Amazon</a:t>
            </a:r>
            <a:r>
              <a:rPr lang="en-US" altLang="zh-CN" sz="2250" dirty="0">
                <a:sym typeface="+mn-ea"/>
              </a:rPr>
              <a:t>-</a:t>
            </a:r>
            <a:r>
              <a:rPr lang="zh-CN" altLang="en-US" sz="2250" dirty="0">
                <a:sym typeface="+mn-ea"/>
              </a:rPr>
              <a:t>寻根</a:t>
            </a:r>
            <a:endParaRPr lang="zh-CN" altLang="en-US" sz="2250" b="1" spc="408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+mn-ea"/>
            </a:endParaRP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132715" y="1378585"/>
            <a:ext cx="8702040" cy="287718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rtlCol="0" anchor="t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>
                <a:sym typeface="+mn-ea"/>
              </a:rPr>
              <a:t>1995</a:t>
            </a:r>
            <a:r>
              <a:rPr sz="2000">
                <a:sym typeface="+mn-ea"/>
              </a:rPr>
              <a:t>年</a:t>
            </a:r>
            <a:r>
              <a:rPr lang="en-US" altLang="zh-CN" sz="2000">
                <a:sym typeface="+mn-ea"/>
              </a:rPr>
              <a:t>7</a:t>
            </a:r>
            <a:r>
              <a:rPr sz="2000">
                <a:sym typeface="+mn-ea"/>
              </a:rPr>
              <a:t>月</a:t>
            </a:r>
            <a:r>
              <a:rPr lang="en-US" altLang="zh-CN" sz="2000">
                <a:sym typeface="+mn-ea"/>
              </a:rPr>
              <a:t>16</a:t>
            </a:r>
            <a:r>
              <a:rPr sz="2000">
                <a:sym typeface="+mn-ea"/>
              </a:rPr>
              <a:t>日由杰夫</a:t>
            </a:r>
            <a:r>
              <a:rPr lang="en-US" altLang="zh-CN" sz="2000">
                <a:sym typeface="+mn-ea"/>
              </a:rPr>
              <a:t>·</a:t>
            </a:r>
            <a:r>
              <a:rPr sz="2000">
                <a:sym typeface="+mn-ea"/>
              </a:rPr>
              <a:t>贝佐斯（</a:t>
            </a:r>
            <a:r>
              <a:rPr lang="en-US" altLang="zh-CN" sz="2000">
                <a:sym typeface="+mn-ea"/>
              </a:rPr>
              <a:t>Jeff Bezos</a:t>
            </a:r>
            <a:r>
              <a:rPr sz="2000">
                <a:sym typeface="+mn-ea"/>
              </a:rPr>
              <a:t>）成立的，是美国最大的一家网络电子商务公司，位于华盛顿州的西雅图。是网络上最早开始经营电子商务的公司之一，亚马逊成立于</a:t>
            </a:r>
            <a:r>
              <a:rPr lang="en-US" altLang="zh-CN" sz="2000">
                <a:sym typeface="+mn-ea"/>
              </a:rPr>
              <a:t>1995</a:t>
            </a:r>
            <a:r>
              <a:rPr sz="2000">
                <a:sym typeface="+mn-ea"/>
              </a:rPr>
              <a:t>年，一开始只经营网络的书籍销售业务，现在则扩及了范围相当广的其他产品，已成为全球商品品种最多的网上零售商和全球第</a:t>
            </a:r>
            <a:r>
              <a:rPr lang="en-US" altLang="zh-CN" sz="2000">
                <a:sym typeface="+mn-ea"/>
              </a:rPr>
              <a:t>2</a:t>
            </a:r>
            <a:r>
              <a:rPr sz="2000">
                <a:sym typeface="+mn-ea"/>
              </a:rPr>
              <a:t>大互联网公司。为客户提供数百万种独特的全新、翻新及二手商品，如图书、影视、音乐和游戏、数码下载、电子和电脑、家居园艺用品、玩具、婴幼儿用品、食品、服饰、鞋类和珠宝、健康和个人护理用品、体育及户外用品、玩具、汽车及工业产品等。</a:t>
            </a:r>
            <a:endParaRPr kumimoji="1" lang="zh-CN" altLang="en-US" sz="2000" dirty="0"/>
          </a:p>
          <a:p>
            <a:pPr marL="0" indent="0">
              <a:buNone/>
            </a:pPr>
            <a:endParaRPr lang="en-US" altLang="zh-CN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14:prism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85750" y="356870"/>
            <a:ext cx="5300980" cy="4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096645"/>
            <a:r>
              <a:rPr lang="zh-CN" altLang="en-CA" sz="2250" b="1" spc="408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亚马逊三次变革</a:t>
            </a:r>
            <a:endParaRPr lang="zh-CN" altLang="en-CA" sz="2250" b="1" spc="408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64514" name="组合 9"/>
          <p:cNvGrpSpPr/>
          <p:nvPr/>
        </p:nvGrpSpPr>
        <p:grpSpPr>
          <a:xfrm rot="0">
            <a:off x="335914" y="1183640"/>
            <a:ext cx="2751455" cy="1478280"/>
            <a:chOff x="2453779" y="3162802"/>
            <a:chExt cx="2951020" cy="1714145"/>
          </a:xfrm>
        </p:grpSpPr>
        <p:cxnSp>
          <p:nvCxnSpPr>
            <p:cNvPr id="8" name="直接连接符 7"/>
            <p:cNvCxnSpPr/>
            <p:nvPr>
              <p:custDataLst>
                <p:tags r:id="rId1"/>
              </p:custDataLst>
            </p:nvPr>
          </p:nvCxnSpPr>
          <p:spPr>
            <a:xfrm>
              <a:off x="3523039" y="3251054"/>
              <a:ext cx="0" cy="51874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rgbClr val="018BE9"/>
            </a:lnRef>
            <a:fillRef idx="0">
              <a:srgbClr val="018BE9"/>
            </a:fillRef>
            <a:effectRef idx="0">
              <a:srgbClr val="018BE9"/>
            </a:effectRef>
            <a:fontRef idx="minor">
              <a:srgbClr val="7F7F7F"/>
            </a:fontRef>
          </p:style>
        </p:cxnSp>
        <p:sp>
          <p:nvSpPr>
            <p:cNvPr id="2" name="椭圆 1"/>
            <p:cNvSpPr/>
            <p:nvPr>
              <p:custDataLst>
                <p:tags r:id="rId2"/>
              </p:custDataLst>
            </p:nvPr>
          </p:nvSpPr>
          <p:spPr>
            <a:xfrm>
              <a:off x="2453779" y="3770263"/>
              <a:ext cx="2951020" cy="1106684"/>
            </a:xfrm>
            <a:prstGeom prst="ellipse">
              <a:avLst/>
            </a:prstGeom>
            <a:solidFill>
              <a:srgbClr val="FEFFFF"/>
            </a:solidFill>
            <a:ln>
              <a:solidFill>
                <a:srgbClr val="018BE9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018BE9">
                <a:shade val="50000"/>
              </a:srgbClr>
            </a:lnRef>
            <a:fillRef idx="1">
              <a:srgbClr val="018BE9"/>
            </a:fillRef>
            <a:effectRef idx="0">
              <a:srgbClr val="018BE9"/>
            </a:effectRef>
            <a:fontRef idx="minor">
              <a:srgbClr val="FFFFFF"/>
            </a:fontRef>
          </p:style>
          <p:txBody>
            <a:bodyPr rtlCol="0" anchor="ctr">
              <a:normAutofit lnSpcReduction="20000"/>
            </a:bodyPr>
            <a:p>
              <a:pPr algn="ctr" fontAlgn="base">
                <a:lnSpc>
                  <a:spcPct val="130000"/>
                </a:lnSpc>
              </a:pPr>
              <a:r>
                <a:rPr lang="zh-CN" altLang="en-US" sz="1500" b="1" strike="noStrike" noProof="1" smtClean="0">
                  <a:solidFill>
                    <a:srgbClr val="018BE9"/>
                  </a:solidFill>
                </a:rPr>
                <a:t>地球上最大的书店</a:t>
              </a:r>
              <a:endParaRPr lang="zh-CN" altLang="en-US" sz="1500" b="1" strike="noStrike" noProof="1" smtClean="0">
                <a:solidFill>
                  <a:srgbClr val="018BE9"/>
                </a:solidFill>
              </a:endParaRPr>
            </a:p>
          </p:txBody>
        </p:sp>
        <p:sp>
          <p:nvSpPr>
            <p:cNvPr id="6" name="椭圆 5"/>
            <p:cNvSpPr/>
            <p:nvPr>
              <p:custDataLst>
                <p:tags r:id="rId3"/>
              </p:custDataLst>
            </p:nvPr>
          </p:nvSpPr>
          <p:spPr>
            <a:xfrm>
              <a:off x="2768428" y="3162802"/>
              <a:ext cx="2361905" cy="415283"/>
            </a:xfrm>
            <a:prstGeom prst="ellipse">
              <a:avLst/>
            </a:prstGeom>
            <a:ln>
              <a:noFill/>
            </a:ln>
          </p:spPr>
          <p:style>
            <a:lnRef idx="2">
              <a:srgbClr val="018BE9">
                <a:shade val="50000"/>
              </a:srgbClr>
            </a:lnRef>
            <a:fillRef idx="1">
              <a:srgbClr val="018BE9"/>
            </a:fillRef>
            <a:effectRef idx="0">
              <a:srgbClr val="018BE9"/>
            </a:effectRef>
            <a:fontRef idx="minor">
              <a:srgbClr val="FFFFFF"/>
            </a:fontRef>
          </p:style>
          <p:txBody>
            <a:bodyPr rtlCol="0" anchor="ctr"/>
            <a:p>
              <a:pPr algn="ctr" fontAlgn="base"/>
              <a:r>
                <a:rPr lang="en-US" sz="1800" b="1" strike="noStrike" noProof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1994-1997</a:t>
              </a:r>
              <a:endParaRPr lang="en-US" sz="1800" b="1" strike="noStrike" noProof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524" name="组合 15"/>
          <p:cNvGrpSpPr/>
          <p:nvPr/>
        </p:nvGrpSpPr>
        <p:grpSpPr>
          <a:xfrm rot="0">
            <a:off x="3189605" y="1233170"/>
            <a:ext cx="3030220" cy="1367155"/>
            <a:chOff x="724035" y="3074046"/>
            <a:chExt cx="3247471" cy="1923839"/>
          </a:xfrm>
        </p:grpSpPr>
        <p:cxnSp>
          <p:nvCxnSpPr>
            <p:cNvPr id="17" name="直接连接符 16"/>
            <p:cNvCxnSpPr/>
            <p:nvPr>
              <p:custDataLst>
                <p:tags r:id="rId4"/>
              </p:custDataLst>
            </p:nvPr>
          </p:nvCxnSpPr>
          <p:spPr>
            <a:xfrm>
              <a:off x="3523039" y="3251054"/>
              <a:ext cx="0" cy="51874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rgbClr val="018BE9"/>
            </a:lnRef>
            <a:fillRef idx="0">
              <a:srgbClr val="018BE9"/>
            </a:fillRef>
            <a:effectRef idx="0">
              <a:srgbClr val="018BE9"/>
            </a:effectRef>
            <a:fontRef idx="minor">
              <a:srgbClr val="7F7F7F"/>
            </a:fontRef>
          </p:style>
        </p:cxnSp>
        <p:sp>
          <p:nvSpPr>
            <p:cNvPr id="19" name="椭圆 18"/>
            <p:cNvSpPr/>
            <p:nvPr>
              <p:custDataLst>
                <p:tags r:id="rId5"/>
              </p:custDataLst>
            </p:nvPr>
          </p:nvSpPr>
          <p:spPr>
            <a:xfrm>
              <a:off x="724035" y="3833573"/>
              <a:ext cx="3247471" cy="1164312"/>
            </a:xfrm>
            <a:prstGeom prst="ellipse">
              <a:avLst/>
            </a:prstGeom>
            <a:solidFill>
              <a:srgbClr val="FEFFFF"/>
            </a:solidFill>
            <a:ln>
              <a:solidFill>
                <a:srgbClr val="018BE9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018BE9">
                <a:shade val="50000"/>
              </a:srgbClr>
            </a:lnRef>
            <a:fillRef idx="1">
              <a:srgbClr val="018BE9"/>
            </a:fillRef>
            <a:effectRef idx="0">
              <a:srgbClr val="018BE9"/>
            </a:effectRef>
            <a:fontRef idx="minor">
              <a:srgbClr val="FFFFFF"/>
            </a:fontRef>
          </p:style>
          <p:txBody>
            <a:bodyPr rtlCol="0" anchor="ctr">
              <a:normAutofit lnSpcReduction="20000"/>
            </a:bodyPr>
            <a:p>
              <a:pPr algn="ctr" fontAlgn="base">
                <a:lnSpc>
                  <a:spcPct val="130000"/>
                </a:lnSpc>
              </a:pPr>
              <a:r>
                <a:rPr lang="zh-CN" altLang="en-US" sz="1500" b="1" strike="noStrike" noProof="1" smtClean="0">
                  <a:solidFill>
                    <a:srgbClr val="018BE9"/>
                  </a:solidFill>
                </a:rPr>
                <a:t>最大的综合网络零售商</a:t>
              </a:r>
              <a:endParaRPr lang="zh-CN" altLang="en-US" sz="1500" b="1" strike="noStrike" noProof="1" smtClean="0">
                <a:solidFill>
                  <a:srgbClr val="018BE9"/>
                </a:solidFill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6"/>
              </p:custDataLst>
            </p:nvPr>
          </p:nvSpPr>
          <p:spPr>
            <a:xfrm>
              <a:off x="1252124" y="3074046"/>
              <a:ext cx="2191294" cy="450816"/>
            </a:xfrm>
            <a:prstGeom prst="ellipse">
              <a:avLst/>
            </a:prstGeom>
            <a:ln>
              <a:noFill/>
            </a:ln>
          </p:spPr>
          <p:style>
            <a:lnRef idx="2">
              <a:srgbClr val="018BE9">
                <a:shade val="50000"/>
              </a:srgbClr>
            </a:lnRef>
            <a:fillRef idx="1">
              <a:srgbClr val="018BE9"/>
            </a:fillRef>
            <a:effectRef idx="0">
              <a:srgbClr val="018BE9"/>
            </a:effectRef>
            <a:fontRef idx="minor">
              <a:srgbClr val="FFFFFF"/>
            </a:fontRef>
          </p:style>
          <p:txBody>
            <a:bodyPr rtlCol="0" anchor="ctr"/>
            <a:p>
              <a:pPr algn="ctr" fontAlgn="base"/>
              <a:r>
                <a:rPr lang="en-US" altLang="zh-CN" sz="1800" b="1" strike="noStrike" noProof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1997-2001</a:t>
              </a:r>
              <a:endParaRPr lang="en-US" altLang="zh-CN" sz="1800" b="1" strike="noStrike" noProof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529" name="组合 20"/>
          <p:cNvGrpSpPr/>
          <p:nvPr/>
        </p:nvGrpSpPr>
        <p:grpSpPr>
          <a:xfrm rot="0">
            <a:off x="6393180" y="1233170"/>
            <a:ext cx="2643505" cy="1431926"/>
            <a:chOff x="1876924" y="3220122"/>
            <a:chExt cx="2835240" cy="1660482"/>
          </a:xfrm>
        </p:grpSpPr>
        <p:cxnSp>
          <p:nvCxnSpPr>
            <p:cNvPr id="22" name="直接连接符 21"/>
            <p:cNvCxnSpPr/>
            <p:nvPr>
              <p:custDataLst>
                <p:tags r:id="rId7"/>
              </p:custDataLst>
            </p:nvPr>
          </p:nvCxnSpPr>
          <p:spPr>
            <a:xfrm>
              <a:off x="3523039" y="3251054"/>
              <a:ext cx="0" cy="51874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rgbClr val="018BE9"/>
            </a:lnRef>
            <a:fillRef idx="0">
              <a:srgbClr val="018BE9"/>
            </a:fillRef>
            <a:effectRef idx="0">
              <a:srgbClr val="018BE9"/>
            </a:effectRef>
            <a:fontRef idx="minor">
              <a:srgbClr val="7F7F7F"/>
            </a:fontRef>
          </p:style>
        </p:cxnSp>
        <p:sp>
          <p:nvSpPr>
            <p:cNvPr id="24" name="椭圆 23"/>
            <p:cNvSpPr/>
            <p:nvPr>
              <p:custDataLst>
                <p:tags r:id="rId8"/>
              </p:custDataLst>
            </p:nvPr>
          </p:nvSpPr>
          <p:spPr>
            <a:xfrm>
              <a:off x="1876924" y="3770916"/>
              <a:ext cx="2835240" cy="1109688"/>
            </a:xfrm>
            <a:prstGeom prst="ellipse">
              <a:avLst/>
            </a:prstGeom>
            <a:solidFill>
              <a:srgbClr val="FEFFFF"/>
            </a:solidFill>
            <a:ln>
              <a:solidFill>
                <a:srgbClr val="018BE9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018BE9">
                <a:shade val="50000"/>
              </a:srgbClr>
            </a:lnRef>
            <a:fillRef idx="1">
              <a:srgbClr val="018BE9"/>
            </a:fillRef>
            <a:effectRef idx="0">
              <a:srgbClr val="018BE9"/>
            </a:effectRef>
            <a:fontRef idx="minor">
              <a:srgbClr val="FFFFFF"/>
            </a:fontRef>
          </p:style>
          <p:txBody>
            <a:bodyPr rtlCol="0" anchor="ctr">
              <a:normAutofit lnSpcReduction="20000"/>
            </a:bodyPr>
            <a:p>
              <a:pPr algn="ctr" fontAlgn="base">
                <a:lnSpc>
                  <a:spcPct val="130000"/>
                </a:lnSpc>
              </a:pPr>
              <a:r>
                <a:rPr lang="zh-CN" altLang="en-US" sz="1500" b="1" strike="noStrike" noProof="1" smtClean="0">
                  <a:solidFill>
                    <a:srgbClr val="018BE9"/>
                  </a:solidFill>
                </a:rPr>
                <a:t>最以客户为中心的企业</a:t>
              </a:r>
              <a:endParaRPr lang="zh-CN" altLang="en-US" sz="1500" b="1" strike="noStrike" noProof="1" smtClean="0">
                <a:solidFill>
                  <a:srgbClr val="018BE9"/>
                </a:solidFill>
              </a:endParaRPr>
            </a:p>
          </p:txBody>
        </p:sp>
        <p:sp>
          <p:nvSpPr>
            <p:cNvPr id="25" name="椭圆 24"/>
            <p:cNvSpPr/>
            <p:nvPr>
              <p:custDataLst>
                <p:tags r:id="rId9"/>
              </p:custDataLst>
            </p:nvPr>
          </p:nvSpPr>
          <p:spPr>
            <a:xfrm>
              <a:off x="2295093" y="3220122"/>
              <a:ext cx="1995497" cy="357869"/>
            </a:xfrm>
            <a:prstGeom prst="ellipse">
              <a:avLst/>
            </a:prstGeom>
            <a:ln>
              <a:noFill/>
            </a:ln>
          </p:spPr>
          <p:style>
            <a:lnRef idx="2">
              <a:srgbClr val="018BE9">
                <a:shade val="50000"/>
              </a:srgbClr>
            </a:lnRef>
            <a:fillRef idx="1">
              <a:srgbClr val="018BE9"/>
            </a:fillRef>
            <a:effectRef idx="0">
              <a:srgbClr val="018BE9"/>
            </a:effectRef>
            <a:fontRef idx="minor">
              <a:srgbClr val="FFFFFF"/>
            </a:fontRef>
          </p:style>
          <p:txBody>
            <a:bodyPr rtlCol="0" anchor="ctr"/>
            <a:p>
              <a:pPr algn="ctr" fontAlgn="base"/>
              <a:r>
                <a:rPr lang="en-US" altLang="zh-CN" sz="1800" b="1" strike="noStrike" noProof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2001-</a:t>
              </a:r>
              <a:r>
                <a:rPr lang="zh-CN" altLang="en-US" sz="1800" b="1" strike="noStrike" noProof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至今</a:t>
              </a:r>
              <a:endParaRPr lang="zh-CN" altLang="en-US" sz="1800" b="1" strike="noStrike" noProof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67310" y="2768600"/>
            <a:ext cx="3288665" cy="2568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1200" spc="150" noProof="1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+mn-ea"/>
              </a:rPr>
              <a:t>1994年夏天，从金融服务公司D.E.Shaw辞职出来的贝佐斯决定创立一家网上书店，贝佐斯认为书籍是最常见的商品，标准化程度高；而且美国书籍市场规模大，十分适合创业。经过大约一年的准备，亚马逊网站于1995年7月正式上线。为了和线下图书巨头Barnes&amp;Noble、Borders竞争，贝佐斯把亚马逊定位成“地球上最大的书店”</a:t>
            </a:r>
            <a:endParaRPr lang="zh-CN" altLang="en-US" sz="800" spc="150" noProof="1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+mn-ea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endParaRPr lang="zh-CN" altLang="en-US" sz="800" spc="150" noProof="1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+mn-ea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endParaRPr lang="zh-CN" altLang="en-US" sz="800" spc="150" noProof="1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355975" y="2768600"/>
            <a:ext cx="2939415" cy="1786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charset="0"/>
              <a:buNone/>
            </a:pPr>
            <a:r>
              <a:rPr lang="zh-CN" altLang="en-US" sz="1200" spc="150" noProof="1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+mn-ea"/>
              </a:rPr>
              <a:t>1997年5月亚马逊上市。</a:t>
            </a:r>
            <a:endParaRPr lang="zh-CN" altLang="en-US" sz="1200" spc="150" noProof="1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+mn-ea"/>
            </a:endParaRPr>
          </a:p>
          <a:p>
            <a:pPr marR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charset="0"/>
              <a:buNone/>
            </a:pPr>
            <a:r>
              <a:rPr lang="zh-CN" altLang="en-US" sz="1200" spc="150" noProof="1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+mn-ea"/>
              </a:rPr>
              <a:t>1998年6月亚马逊的音乐商店正式上线。</a:t>
            </a:r>
            <a:endParaRPr lang="zh-CN" altLang="en-US" sz="1200" spc="150" noProof="1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+mn-ea"/>
            </a:endParaRPr>
          </a:p>
          <a:p>
            <a:pPr marR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charset="0"/>
              <a:buNone/>
            </a:pPr>
            <a:r>
              <a:rPr lang="zh-CN" altLang="en-US" sz="1200" spc="150" noProof="1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+mn-ea"/>
              </a:rPr>
              <a:t>2000年的时候亚马逊的宣传口号已经改为“最大的网络零售商”（the Internet’s No.1 retailer）。</a:t>
            </a:r>
            <a:endParaRPr lang="zh-CN" altLang="en-US" sz="1200" spc="150" noProof="1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392545" y="2768600"/>
            <a:ext cx="2607945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charset="0"/>
              <a:buNone/>
            </a:pPr>
            <a:r>
              <a:rPr kumimoji="0" lang="zh-CN" altLang="en-US" sz="1200" kern="1200" cap="none" spc="15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2001</a:t>
            </a:r>
            <a:r>
              <a:rPr kumimoji="0" lang="zh-CN" altLang="en-US" sz="1200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年开始，亚马逊把“最以客户为中心的公司”确立为努力的目标。</a:t>
            </a:r>
            <a:r>
              <a:rPr kumimoji="0" lang="zh-CN" altLang="en-US" sz="1200" kern="1200" cap="none" spc="15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2002</a:t>
            </a:r>
            <a:r>
              <a:rPr kumimoji="0" lang="zh-CN" altLang="en-US" sz="1200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年推出网络服务（AWS）</a:t>
            </a:r>
            <a:r>
              <a:rPr kumimoji="0" lang="en-US" altLang="zh-CN" sz="1200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.</a:t>
            </a:r>
            <a:r>
              <a:rPr kumimoji="0" lang="zh-CN" altLang="en-US" sz="1200" kern="1200" cap="none" spc="15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2005</a:t>
            </a:r>
            <a:r>
              <a:rPr kumimoji="0" lang="zh-CN" altLang="en-US" sz="1200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年推出Prime服务</a:t>
            </a:r>
            <a:r>
              <a:rPr kumimoji="0" lang="en-US" altLang="zh-CN" sz="1200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.</a:t>
            </a:r>
            <a:r>
              <a:rPr kumimoji="0" lang="zh-CN" altLang="en-US" sz="1200" kern="1200" cap="none" spc="15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2007</a:t>
            </a:r>
            <a:r>
              <a:rPr kumimoji="0" lang="zh-CN" altLang="en-US" sz="1200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年开始向第三方卖家提供外包物流服务 （FBA）。</a:t>
            </a:r>
            <a:r>
              <a:rPr kumimoji="0" lang="zh-CN" altLang="en-US" sz="1200" kern="1200" cap="none" spc="15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2010</a:t>
            </a:r>
            <a:r>
              <a:rPr kumimoji="0" lang="zh-CN" altLang="en-US" sz="1200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年推出KDP的前身自助数字出版平台（DTP）。</a:t>
            </a:r>
            <a:endParaRPr kumimoji="0" lang="en-US" altLang="zh-CN" sz="1200" kern="1200" cap="none" spc="150" normalizeH="0" baseline="0" noProof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14:prism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85720" y="357172"/>
            <a:ext cx="4929222" cy="437515"/>
          </a:xfrm>
          <a:prstGeom prst="rect">
            <a:avLst/>
          </a:prstGeom>
        </p:spPr>
        <p:txBody>
          <a:bodyPr wrap="square">
            <a:spAutoFit/>
          </a:bodyPr>
          <a:p>
            <a:pPr algn="l" defTabSz="1096645"/>
            <a:r>
              <a:rPr lang="zh-CN" altLang="zh-CN" sz="2250" b="1" spc="408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站点介绍</a:t>
            </a:r>
            <a:endParaRPr lang="zh-CN" altLang="zh-CN" sz="2250" b="1" spc="408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61" name="椭圆 60"/>
          <p:cNvSpPr/>
          <p:nvPr>
            <p:custDataLst>
              <p:tags r:id="rId1"/>
            </p:custDataLst>
          </p:nvPr>
        </p:nvSpPr>
        <p:spPr>
          <a:xfrm>
            <a:off x="8145145" y="1440815"/>
            <a:ext cx="306705" cy="28003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D576B">
                <a:lumMod val="40000"/>
                <a:lumOff val="6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37500" lnSpcReduction="20000"/>
          </a:bodyPr>
          <a:p>
            <a:pPr algn="ctr" fontAlgn="base"/>
            <a:endParaRPr lang="zh-CN" altLang="en-US" strike="noStrike" noProof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2" name="椭圆 61"/>
          <p:cNvSpPr/>
          <p:nvPr>
            <p:custDataLst>
              <p:tags r:id="rId2"/>
            </p:custDataLst>
          </p:nvPr>
        </p:nvSpPr>
        <p:spPr>
          <a:xfrm>
            <a:off x="8245475" y="1532890"/>
            <a:ext cx="106680" cy="97155"/>
          </a:xfrm>
          <a:prstGeom prst="ellipse">
            <a:avLst/>
          </a:prstGeom>
          <a:solidFill>
            <a:srgbClr val="E40D08"/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p>
            <a:pPr algn="ctr" fontAlgn="base"/>
            <a:endParaRPr lang="zh-CN" altLang="en-US" strike="noStrike" noProof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4" name="椭圆 63"/>
          <p:cNvSpPr/>
          <p:nvPr>
            <p:custDataLst>
              <p:tags r:id="rId3"/>
            </p:custDataLst>
          </p:nvPr>
        </p:nvSpPr>
        <p:spPr>
          <a:xfrm>
            <a:off x="633095" y="3519805"/>
            <a:ext cx="307340" cy="28067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D576B">
                <a:lumMod val="40000"/>
                <a:lumOff val="6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37500" lnSpcReduction="20000"/>
          </a:bodyPr>
          <a:p>
            <a:pPr algn="ctr" fontAlgn="base"/>
            <a:endParaRPr lang="zh-CN" altLang="en-US" strike="noStrike" noProof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5" name="椭圆 64"/>
          <p:cNvSpPr/>
          <p:nvPr>
            <p:custDataLst>
              <p:tags r:id="rId4"/>
            </p:custDataLst>
          </p:nvPr>
        </p:nvSpPr>
        <p:spPr>
          <a:xfrm>
            <a:off x="734060" y="3611880"/>
            <a:ext cx="106045" cy="97790"/>
          </a:xfrm>
          <a:prstGeom prst="ellipse">
            <a:avLst/>
          </a:prstGeom>
          <a:solidFill>
            <a:srgbClr val="1F74AD"/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p>
            <a:pPr algn="ctr" fontAlgn="base"/>
            <a:endParaRPr lang="zh-CN" altLang="en-US" strike="noStrike" noProof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6" name="椭圆 65"/>
          <p:cNvSpPr/>
          <p:nvPr>
            <p:custDataLst>
              <p:tags r:id="rId5"/>
            </p:custDataLst>
          </p:nvPr>
        </p:nvSpPr>
        <p:spPr>
          <a:xfrm>
            <a:off x="1362075" y="2933700"/>
            <a:ext cx="308610" cy="28194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D576B">
                <a:lumMod val="40000"/>
                <a:lumOff val="6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37500" lnSpcReduction="20000"/>
          </a:bodyPr>
          <a:p>
            <a:pPr algn="ctr" fontAlgn="base"/>
            <a:endParaRPr lang="zh-CN" altLang="en-US" strike="noStrike" noProof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7" name="椭圆 66"/>
          <p:cNvSpPr/>
          <p:nvPr>
            <p:custDataLst>
              <p:tags r:id="rId6"/>
            </p:custDataLst>
          </p:nvPr>
        </p:nvSpPr>
        <p:spPr>
          <a:xfrm>
            <a:off x="1463040" y="3025775"/>
            <a:ext cx="107315" cy="97790"/>
          </a:xfrm>
          <a:prstGeom prst="ellipse">
            <a:avLst/>
          </a:prstGeom>
          <a:solidFill>
            <a:srgbClr val="3498DB"/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p>
            <a:pPr algn="ctr" fontAlgn="base"/>
            <a:endParaRPr lang="zh-CN" altLang="en-US" strike="noStrike" noProof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8" name="椭圆 67"/>
          <p:cNvSpPr/>
          <p:nvPr>
            <p:custDataLst>
              <p:tags r:id="rId7"/>
            </p:custDataLst>
          </p:nvPr>
        </p:nvSpPr>
        <p:spPr>
          <a:xfrm>
            <a:off x="2538095" y="2917190"/>
            <a:ext cx="307340" cy="28067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D576B">
                <a:lumMod val="40000"/>
                <a:lumOff val="6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37500" lnSpcReduction="20000"/>
          </a:bodyPr>
          <a:p>
            <a:pPr algn="ctr" fontAlgn="base"/>
            <a:endParaRPr lang="zh-CN" altLang="en-US" strike="noStrike" noProof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9" name="椭圆 68"/>
          <p:cNvSpPr/>
          <p:nvPr>
            <p:custDataLst>
              <p:tags r:id="rId8"/>
            </p:custDataLst>
          </p:nvPr>
        </p:nvSpPr>
        <p:spPr>
          <a:xfrm>
            <a:off x="2637790" y="3009265"/>
            <a:ext cx="107315" cy="97790"/>
          </a:xfrm>
          <a:prstGeom prst="ellipse">
            <a:avLst/>
          </a:prstGeom>
          <a:solidFill>
            <a:srgbClr val="1AA3AA"/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p>
            <a:pPr algn="ctr" fontAlgn="base"/>
            <a:endParaRPr lang="zh-CN" altLang="en-US" strike="noStrike" noProof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0" name="椭圆 69"/>
          <p:cNvSpPr/>
          <p:nvPr>
            <p:custDataLst>
              <p:tags r:id="rId9"/>
            </p:custDataLst>
          </p:nvPr>
        </p:nvSpPr>
        <p:spPr>
          <a:xfrm>
            <a:off x="3656330" y="2583180"/>
            <a:ext cx="307340" cy="28067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D576B">
                <a:lumMod val="40000"/>
                <a:lumOff val="6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37500" lnSpcReduction="20000"/>
          </a:bodyPr>
          <a:p>
            <a:pPr algn="ctr" fontAlgn="base"/>
            <a:endParaRPr lang="zh-CN" altLang="en-US" strike="noStrike" noProof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1" name="椭圆 70"/>
          <p:cNvSpPr/>
          <p:nvPr>
            <p:custDataLst>
              <p:tags r:id="rId10"/>
            </p:custDataLst>
          </p:nvPr>
        </p:nvSpPr>
        <p:spPr>
          <a:xfrm>
            <a:off x="3755390" y="2673985"/>
            <a:ext cx="107315" cy="97790"/>
          </a:xfrm>
          <a:prstGeom prst="ellipse">
            <a:avLst/>
          </a:prstGeom>
          <a:solidFill>
            <a:srgbClr val="69A35B"/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p>
            <a:pPr algn="ctr" fontAlgn="base"/>
            <a:endParaRPr lang="zh-CN" altLang="en-US" strike="noStrike" noProof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2" name="椭圆 71"/>
          <p:cNvSpPr/>
          <p:nvPr>
            <p:custDataLst>
              <p:tags r:id="rId11"/>
            </p:custDataLst>
          </p:nvPr>
        </p:nvSpPr>
        <p:spPr>
          <a:xfrm>
            <a:off x="4831080" y="2621915"/>
            <a:ext cx="307340" cy="28067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D576B">
                <a:lumMod val="40000"/>
                <a:lumOff val="6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37500" lnSpcReduction="20000"/>
          </a:bodyPr>
          <a:p>
            <a:pPr algn="ctr" fontAlgn="base"/>
            <a:endParaRPr lang="zh-CN" altLang="en-US" strike="noStrike" noProof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3" name="椭圆 72"/>
          <p:cNvSpPr/>
          <p:nvPr>
            <p:custDataLst>
              <p:tags r:id="rId12"/>
            </p:custDataLst>
          </p:nvPr>
        </p:nvSpPr>
        <p:spPr>
          <a:xfrm>
            <a:off x="4931410" y="2712720"/>
            <a:ext cx="107315" cy="97790"/>
          </a:xfrm>
          <a:prstGeom prst="ellipse">
            <a:avLst/>
          </a:prstGeom>
          <a:solidFill>
            <a:srgbClr val="9BBB59"/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p>
            <a:pPr algn="ctr" fontAlgn="base"/>
            <a:endParaRPr lang="zh-CN" altLang="en-US" strike="noStrike" noProof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4" name="椭圆 73"/>
          <p:cNvSpPr/>
          <p:nvPr>
            <p:custDataLst>
              <p:tags r:id="rId13"/>
            </p:custDataLst>
          </p:nvPr>
        </p:nvSpPr>
        <p:spPr>
          <a:xfrm>
            <a:off x="5950585" y="2224405"/>
            <a:ext cx="307340" cy="28067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D576B">
                <a:lumMod val="40000"/>
                <a:lumOff val="6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37500" lnSpcReduction="20000"/>
          </a:bodyPr>
          <a:p>
            <a:pPr algn="ctr" fontAlgn="base"/>
            <a:endParaRPr lang="zh-CN" altLang="en-US" strike="noStrike" noProof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5" name="椭圆 74"/>
          <p:cNvSpPr/>
          <p:nvPr>
            <p:custDataLst>
              <p:tags r:id="rId14"/>
            </p:custDataLst>
          </p:nvPr>
        </p:nvSpPr>
        <p:spPr>
          <a:xfrm>
            <a:off x="6050280" y="2315210"/>
            <a:ext cx="107315" cy="97790"/>
          </a:xfrm>
          <a:prstGeom prst="ellipse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p>
            <a:pPr algn="ctr" fontAlgn="base"/>
            <a:endParaRPr lang="zh-CN" altLang="en-US" strike="noStrike" noProof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grpSp>
        <p:nvGrpSpPr>
          <p:cNvPr id="76" name="组合 50"/>
          <p:cNvGrpSpPr/>
          <p:nvPr/>
        </p:nvGrpSpPr>
        <p:grpSpPr>
          <a:xfrm rot="0">
            <a:off x="7229599" y="1859280"/>
            <a:ext cx="307340" cy="280670"/>
            <a:chOff x="17170" y="3666"/>
            <a:chExt cx="602" cy="602"/>
          </a:xfrm>
        </p:grpSpPr>
        <p:sp>
          <p:nvSpPr>
            <p:cNvPr id="77" name="椭圆 76"/>
            <p:cNvSpPr/>
            <p:nvPr>
              <p:custDataLst>
                <p:tags r:id="rId15"/>
              </p:custDataLst>
            </p:nvPr>
          </p:nvSpPr>
          <p:spPr>
            <a:xfrm>
              <a:off x="17170" y="3666"/>
              <a:ext cx="602" cy="60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4D576B">
                  <a:lumMod val="40000"/>
                  <a:lumOff val="60000"/>
                </a:srgbClr>
              </a:solidFill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>
              <a:normAutofit fontScale="37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8" name="椭圆 77"/>
            <p:cNvSpPr/>
            <p:nvPr>
              <p:custDataLst>
                <p:tags r:id="rId16"/>
              </p:custDataLst>
            </p:nvPr>
          </p:nvSpPr>
          <p:spPr>
            <a:xfrm>
              <a:off x="17366" y="3868"/>
              <a:ext cx="209" cy="209"/>
            </a:xfrm>
            <a:prstGeom prst="ellipse">
              <a:avLst/>
            </a:prstGeom>
            <a:solidFill>
              <a:srgbClr val="1F2DA8"/>
            </a:solidFill>
            <a:ln w="38100"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>
              <a:normAutofit fontScale="250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cxnSp>
        <p:nvCxnSpPr>
          <p:cNvPr id="32" name="曲线连接符 31"/>
          <p:cNvCxnSpPr/>
          <p:nvPr/>
        </p:nvCxnSpPr>
        <p:spPr>
          <a:xfrm flipV="1">
            <a:off x="9980295" y="2401888"/>
            <a:ext cx="1166813" cy="492125"/>
          </a:xfrm>
          <a:prstGeom prst="curvedConnector3">
            <a:avLst>
              <a:gd name="adj1" fmla="val 50054"/>
            </a:avLst>
          </a:prstGeom>
          <a:ln w="28575" cmpd="sng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曲线连接符 21"/>
          <p:cNvCxnSpPr/>
          <p:nvPr/>
        </p:nvCxnSpPr>
        <p:spPr>
          <a:xfrm flipV="1">
            <a:off x="7536815" y="1679575"/>
            <a:ext cx="664210" cy="273685"/>
          </a:xfrm>
          <a:prstGeom prst="curvedConnector2">
            <a:avLst/>
          </a:prstGeom>
          <a:ln w="28575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曲线连接符 2"/>
          <p:cNvCxnSpPr>
            <a:endCxn id="77" idx="3"/>
          </p:cNvCxnSpPr>
          <p:nvPr/>
        </p:nvCxnSpPr>
        <p:spPr>
          <a:xfrm flipV="1">
            <a:off x="6257925" y="2098675"/>
            <a:ext cx="1016635" cy="283845"/>
          </a:xfrm>
          <a:prstGeom prst="curvedConnector2">
            <a:avLst/>
          </a:prstGeom>
          <a:ln w="28575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>
            <p:custDataLst>
              <p:tags r:id="rId17"/>
            </p:custDataLst>
          </p:nvPr>
        </p:nvSpPr>
        <p:spPr>
          <a:xfrm>
            <a:off x="202565" y="3886835"/>
            <a:ext cx="1689100" cy="3771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 anchor="ctr"/>
          <a:p>
            <a:pPr algn="ctr">
              <a:lnSpc>
                <a:spcPct val="120000"/>
              </a:lnSpc>
            </a:pPr>
            <a:r>
              <a:rPr lang="zh-CN" altLang="en-US" sz="1300" b="1" spc="300" noProof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美国站</a:t>
            </a:r>
            <a:endParaRPr lang="zh-CN" altLang="en-US" sz="1300" b="1" spc="300" noProof="1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>
            <p:custDataLst>
              <p:tags r:id="rId18"/>
            </p:custDataLst>
          </p:nvPr>
        </p:nvSpPr>
        <p:spPr>
          <a:xfrm>
            <a:off x="130810" y="4349750"/>
            <a:ext cx="2478405" cy="361315"/>
          </a:xfrm>
          <a:prstGeom prst="rect">
            <a:avLst/>
          </a:prstGeom>
        </p:spPr>
        <p:txBody>
          <a:bodyPr wrap="square" lIns="90000" rIns="90000" anchor="t" anchorCtr="0">
            <a:normAutofit/>
          </a:bodyPr>
          <a:p>
            <a:pPr indent="0" algn="l" fontAlgn="base">
              <a:lnSpc>
                <a:spcPct val="120000"/>
              </a:lnSpc>
              <a:buFont typeface="Wingdings" panose="05000000000000000000" charset="0"/>
              <a:buNone/>
            </a:pPr>
            <a:r>
              <a:rPr lang="en-US" altLang="zh-CN" sz="1000" strike="noStrike" spc="15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        1995</a:t>
            </a:r>
            <a:r>
              <a:rPr lang="zh-CN" altLang="en-US" sz="1000" strike="noStrike" spc="15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年</a:t>
            </a:r>
            <a:r>
              <a:rPr lang="en-US" altLang="zh-CN" sz="1000" strike="noStrike" spc="15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7</a:t>
            </a:r>
            <a:r>
              <a:rPr lang="zh-CN" altLang="en-US" sz="1000" strike="noStrike" spc="15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月</a:t>
            </a:r>
            <a:endParaRPr lang="zh-CN" altLang="en-US" sz="1000" strike="noStrike" spc="15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9"/>
            </p:custDataLst>
          </p:nvPr>
        </p:nvSpPr>
        <p:spPr>
          <a:xfrm>
            <a:off x="501015" y="1933575"/>
            <a:ext cx="1867535" cy="37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/>
          <a:p>
            <a:pPr algn="ctr">
              <a:lnSpc>
                <a:spcPct val="120000"/>
              </a:lnSpc>
            </a:pPr>
            <a:r>
              <a:rPr lang="zh-CN" altLang="en-US" sz="1300" b="1" spc="300" noProof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英国站</a:t>
            </a:r>
            <a:endParaRPr lang="zh-CN" altLang="en-US" sz="1300" b="1" spc="300" noProof="1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20"/>
            </p:custDataLst>
          </p:nvPr>
        </p:nvSpPr>
        <p:spPr>
          <a:xfrm>
            <a:off x="590550" y="2330450"/>
            <a:ext cx="1790700" cy="361315"/>
          </a:xfrm>
          <a:prstGeom prst="rect">
            <a:avLst/>
          </a:prstGeom>
        </p:spPr>
        <p:txBody>
          <a:bodyPr wrap="square" lIns="90000" rIns="90000" anchor="t" anchorCtr="0">
            <a:noAutofit/>
          </a:bodyPr>
          <a:p>
            <a:pPr indent="0" algn="l" fontAlgn="base">
              <a:lnSpc>
                <a:spcPct val="120000"/>
              </a:lnSpc>
              <a:buFont typeface="Wingdings" panose="05000000000000000000" charset="0"/>
              <a:buNone/>
            </a:pPr>
            <a:r>
              <a:rPr lang="en-US" altLang="zh-CN" sz="1000" strike="noStrike" spc="15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  1998</a:t>
            </a:r>
            <a:r>
              <a:rPr lang="zh-CN" altLang="en-US" sz="1000" strike="noStrike" spc="15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1000" strike="noStrike" spc="15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r>
            <a:r>
              <a:rPr lang="zh-CN" altLang="en-US" sz="1000" strike="noStrike" spc="15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endParaRPr lang="zh-CN" altLang="en-US" sz="1000" strike="noStrike" spc="15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1"/>
            </p:custDataLst>
          </p:nvPr>
        </p:nvSpPr>
        <p:spPr>
          <a:xfrm>
            <a:off x="2066290" y="3335655"/>
            <a:ext cx="1591310" cy="430530"/>
          </a:xfrm>
          <a:prstGeom prst="rect">
            <a:avLst/>
          </a:prstGeom>
          <a:solidFill>
            <a:srgbClr val="069B87"/>
          </a:solidFill>
        </p:spPr>
        <p:txBody>
          <a:bodyPr wrap="square"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1300" b="1" spc="300" noProof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德国站</a:t>
            </a:r>
            <a:endParaRPr lang="zh-CN" altLang="en-US" sz="1300" b="1" spc="300" noProof="1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矩形 41"/>
          <p:cNvSpPr/>
          <p:nvPr>
            <p:custDataLst>
              <p:tags r:id="rId22"/>
            </p:custDataLst>
          </p:nvPr>
        </p:nvSpPr>
        <p:spPr>
          <a:xfrm>
            <a:off x="1973898" y="3838893"/>
            <a:ext cx="2032000" cy="695325"/>
          </a:xfrm>
          <a:prstGeom prst="rect">
            <a:avLst/>
          </a:prstGeom>
        </p:spPr>
        <p:txBody>
          <a:bodyPr wrap="square" lIns="90000" rIns="90000" anchor="t" anchorCtr="0"/>
          <a:p>
            <a:pPr indent="0" algn="l" fontAlgn="base">
              <a:lnSpc>
                <a:spcPct val="120000"/>
              </a:lnSpc>
              <a:buFont typeface="Wingdings" panose="05000000000000000000" charset="0"/>
              <a:buNone/>
            </a:pPr>
            <a:r>
              <a:rPr lang="en-US" altLang="zh-CN" sz="1000" spc="15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      1998</a:t>
            </a:r>
            <a:r>
              <a:rPr lang="zh-CN" altLang="en-US" sz="1000" spc="15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1000" spc="15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r>
            <a:r>
              <a:rPr lang="zh-CN" altLang="en-US" sz="1000" spc="15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endParaRPr lang="zh-CN" altLang="en-US" sz="1000" strike="noStrike" spc="15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0" algn="l" fontAlgn="base">
              <a:lnSpc>
                <a:spcPct val="120000"/>
              </a:lnSpc>
              <a:buFont typeface="Wingdings" panose="05000000000000000000" charset="0"/>
              <a:buNone/>
            </a:pPr>
            <a:endParaRPr lang="zh-CN" altLang="en-US" sz="1000" strike="noStrike" spc="15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3"/>
            </p:custDataLst>
          </p:nvPr>
        </p:nvSpPr>
        <p:spPr>
          <a:xfrm>
            <a:off x="2832735" y="1630045"/>
            <a:ext cx="1743710" cy="377190"/>
          </a:xfrm>
          <a:prstGeom prst="rect">
            <a:avLst/>
          </a:prstGeom>
          <a:solidFill>
            <a:srgbClr val="57C45B"/>
          </a:solidFill>
        </p:spPr>
        <p:txBody>
          <a:bodyPr wrap="square" rtlCol="0" anchor="ctr"/>
          <a:p>
            <a:pPr algn="ctr">
              <a:lnSpc>
                <a:spcPct val="120000"/>
              </a:lnSpc>
            </a:pPr>
            <a:r>
              <a:rPr lang="zh-CN" altLang="en-US" sz="1300" b="1" spc="300" noProof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法国站</a:t>
            </a:r>
            <a:endParaRPr lang="zh-CN" altLang="en-US" sz="1300" b="1" spc="300" noProof="1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24"/>
            </p:custDataLst>
          </p:nvPr>
        </p:nvSpPr>
        <p:spPr>
          <a:xfrm>
            <a:off x="2798445" y="2026920"/>
            <a:ext cx="1790700" cy="361315"/>
          </a:xfrm>
          <a:prstGeom prst="rect">
            <a:avLst/>
          </a:prstGeom>
        </p:spPr>
        <p:txBody>
          <a:bodyPr wrap="square" lIns="90000" rIns="90000" anchor="t" anchorCtr="0">
            <a:noAutofit/>
          </a:bodyPr>
          <a:p>
            <a:pPr indent="0" algn="l" fontAlgn="base">
              <a:lnSpc>
                <a:spcPct val="120000"/>
              </a:lnSpc>
              <a:buFont typeface="Wingdings" panose="05000000000000000000" charset="0"/>
              <a:buNone/>
            </a:pPr>
            <a:r>
              <a:rPr lang="en-US" altLang="zh-CN" sz="700" strike="noStrike" spc="15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       </a:t>
            </a:r>
            <a:r>
              <a:rPr lang="en-US" altLang="zh-CN" sz="1000" strike="noStrike" spc="15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 2000</a:t>
            </a:r>
            <a:r>
              <a:rPr lang="zh-CN" altLang="en-US" sz="1000" strike="noStrike" spc="15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1000" strike="noStrike" spc="15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8</a:t>
            </a:r>
            <a:r>
              <a:rPr lang="zh-CN" altLang="en-US" sz="1000" strike="noStrike" spc="15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endParaRPr lang="zh-CN" altLang="en-US" sz="1000" strike="noStrike" spc="15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9" name="曲线连接符 8"/>
          <p:cNvCxnSpPr>
            <a:stCxn id="64" idx="0"/>
            <a:endCxn id="66" idx="3"/>
          </p:cNvCxnSpPr>
          <p:nvPr/>
        </p:nvCxnSpPr>
        <p:spPr>
          <a:xfrm rot="16200000">
            <a:off x="923925" y="3037205"/>
            <a:ext cx="345440" cy="620395"/>
          </a:xfrm>
          <a:prstGeom prst="curvedConnector3">
            <a:avLst>
              <a:gd name="adj1" fmla="val 44026"/>
            </a:avLst>
          </a:prstGeom>
          <a:ln w="28575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>
            <p:custDataLst>
              <p:tags r:id="rId25"/>
            </p:custDataLst>
          </p:nvPr>
        </p:nvSpPr>
        <p:spPr>
          <a:xfrm>
            <a:off x="4249103" y="3033713"/>
            <a:ext cx="1846263" cy="430213"/>
          </a:xfrm>
          <a:prstGeom prst="rect">
            <a:avLst/>
          </a:prstGeom>
          <a:solidFill>
            <a:srgbClr val="A4D663"/>
          </a:solidFill>
        </p:spPr>
        <p:txBody>
          <a:bodyPr wrap="square" rtlCol="0" anchor="ctr"/>
          <a:p>
            <a:pPr algn="ctr">
              <a:lnSpc>
                <a:spcPct val="120000"/>
              </a:lnSpc>
            </a:pPr>
            <a:r>
              <a:rPr lang="zh-CN" altLang="en-US" sz="1300" b="1" spc="300" noProof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日本站</a:t>
            </a:r>
            <a:endParaRPr lang="zh-CN" altLang="en-US" sz="1300" b="1" spc="300" noProof="1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26"/>
            </p:custDataLst>
          </p:nvPr>
        </p:nvSpPr>
        <p:spPr>
          <a:xfrm>
            <a:off x="4153853" y="3560763"/>
            <a:ext cx="2030413" cy="695325"/>
          </a:xfrm>
          <a:prstGeom prst="rect">
            <a:avLst/>
          </a:prstGeom>
        </p:spPr>
        <p:txBody>
          <a:bodyPr wrap="square" lIns="90000" rIns="90000" anchor="t" anchorCtr="0"/>
          <a:p>
            <a:pPr indent="0" algn="l" fontAlgn="base">
              <a:lnSpc>
                <a:spcPct val="120000"/>
              </a:lnSpc>
              <a:buFont typeface="Wingdings" panose="05000000000000000000" charset="0"/>
              <a:buNone/>
            </a:pPr>
            <a:r>
              <a:rPr lang="en-US" altLang="zh-CN" sz="1000" strike="noStrike" spc="15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2000</a:t>
            </a:r>
            <a:r>
              <a:rPr lang="zh-CN" altLang="en-US" sz="1000" strike="noStrike" spc="15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1000" strike="noStrike" spc="15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11</a:t>
            </a:r>
            <a:r>
              <a:rPr lang="zh-CN" altLang="en-US" sz="1000" strike="noStrike" spc="15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endParaRPr lang="zh-CN" altLang="en-US" sz="1000" strike="noStrike" spc="15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27"/>
            </p:custDataLst>
          </p:nvPr>
        </p:nvSpPr>
        <p:spPr>
          <a:xfrm>
            <a:off x="4905058" y="1023303"/>
            <a:ext cx="2030413" cy="430213"/>
          </a:xfrm>
          <a:prstGeom prst="rect">
            <a:avLst/>
          </a:prstGeom>
          <a:solidFill>
            <a:srgbClr val="EEC920"/>
          </a:solidFill>
        </p:spPr>
        <p:txBody>
          <a:bodyPr wrap="square"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1300" b="1" spc="300" noProof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加拿大站</a:t>
            </a:r>
            <a:endParaRPr lang="zh-CN" altLang="en-US" sz="1300" b="1" spc="300" noProof="1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3" name="曲线连接符 12"/>
          <p:cNvCxnSpPr>
            <a:endCxn id="68" idx="2"/>
          </p:cNvCxnSpPr>
          <p:nvPr/>
        </p:nvCxnSpPr>
        <p:spPr>
          <a:xfrm flipV="1">
            <a:off x="1670685" y="3057525"/>
            <a:ext cx="867410" cy="117475"/>
          </a:xfrm>
          <a:prstGeom prst="curvedConnector3">
            <a:avLst>
              <a:gd name="adj1" fmla="val 50073"/>
            </a:avLst>
          </a:prstGeom>
          <a:ln w="28575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曲线连接符 13"/>
          <p:cNvCxnSpPr>
            <a:stCxn id="68" idx="6"/>
          </p:cNvCxnSpPr>
          <p:nvPr/>
        </p:nvCxnSpPr>
        <p:spPr>
          <a:xfrm flipV="1">
            <a:off x="2845435" y="2673985"/>
            <a:ext cx="812165" cy="383540"/>
          </a:xfrm>
          <a:prstGeom prst="curvedConnector3">
            <a:avLst>
              <a:gd name="adj1" fmla="val 50039"/>
            </a:avLst>
          </a:prstGeom>
          <a:ln w="28575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曲线连接符 14"/>
          <p:cNvCxnSpPr>
            <a:stCxn id="70" idx="5"/>
          </p:cNvCxnSpPr>
          <p:nvPr/>
        </p:nvCxnSpPr>
        <p:spPr>
          <a:xfrm rot="5400000" flipH="1" flipV="1">
            <a:off x="4298315" y="2332355"/>
            <a:ext cx="109855" cy="869315"/>
          </a:xfrm>
          <a:prstGeom prst="curvedConnector4">
            <a:avLst>
              <a:gd name="adj1" fmla="val -89595"/>
              <a:gd name="adj2" fmla="val 52593"/>
            </a:avLst>
          </a:prstGeom>
          <a:ln w="28575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曲线连接符 16"/>
          <p:cNvCxnSpPr>
            <a:stCxn id="72" idx="6"/>
          </p:cNvCxnSpPr>
          <p:nvPr/>
        </p:nvCxnSpPr>
        <p:spPr>
          <a:xfrm flipV="1">
            <a:off x="5138420" y="2362835"/>
            <a:ext cx="801370" cy="399415"/>
          </a:xfrm>
          <a:prstGeom prst="curvedConnector3">
            <a:avLst>
              <a:gd name="adj1" fmla="val 50000"/>
            </a:avLst>
          </a:prstGeom>
          <a:ln w="28575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8"/>
            </p:custDataLst>
          </p:nvPr>
        </p:nvSpPr>
        <p:spPr>
          <a:xfrm>
            <a:off x="6540500" y="2971800"/>
            <a:ext cx="1891030" cy="695325"/>
          </a:xfrm>
          <a:prstGeom prst="rect">
            <a:avLst/>
          </a:prstGeom>
        </p:spPr>
        <p:txBody>
          <a:bodyPr wrap="square" lIns="90000" rIns="90000" anchor="t" anchorCtr="0"/>
          <a:p>
            <a:pPr indent="0" algn="l" fontAlgn="base">
              <a:lnSpc>
                <a:spcPct val="120000"/>
              </a:lnSpc>
              <a:buFont typeface="Wingdings" panose="05000000000000000000" charset="0"/>
              <a:buNone/>
            </a:pPr>
            <a:r>
              <a:rPr lang="en-US" altLang="zh-CN" sz="1000" strike="noStrike" spc="15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2010</a:t>
            </a:r>
            <a:r>
              <a:rPr lang="zh-CN" altLang="en-US" sz="1000" strike="noStrike" spc="15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1000" strike="noStrike" spc="15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11</a:t>
            </a:r>
            <a:r>
              <a:rPr lang="zh-CN" altLang="en-US" sz="1000" strike="noStrike" spc="15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endParaRPr lang="zh-CN" altLang="en-US" sz="1000" strike="noStrike" spc="15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>
            <p:custDataLst>
              <p:tags r:id="rId29"/>
            </p:custDataLst>
          </p:nvPr>
        </p:nvSpPr>
        <p:spPr>
          <a:xfrm>
            <a:off x="6540500" y="2462530"/>
            <a:ext cx="1774825" cy="430530"/>
          </a:xfrm>
          <a:prstGeom prst="rect">
            <a:avLst/>
          </a:prstGeom>
          <a:solidFill>
            <a:srgbClr val="1F2DA8"/>
          </a:solidFill>
        </p:spPr>
        <p:txBody>
          <a:bodyPr wrap="square" rtlCol="0" anchor="ctr"/>
          <a:p>
            <a:pPr algn="ctr">
              <a:lnSpc>
                <a:spcPct val="120000"/>
              </a:lnSpc>
            </a:pPr>
            <a:r>
              <a:rPr lang="zh-CN" altLang="en-US" sz="1300" b="1" spc="300" noProof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意大利</a:t>
            </a:r>
            <a:endParaRPr lang="zh-CN" altLang="en-US" sz="1300" b="1" spc="300" noProof="1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文本框 27"/>
          <p:cNvSpPr txBox="1"/>
          <p:nvPr>
            <p:custDataLst>
              <p:tags r:id="rId30"/>
            </p:custDataLst>
          </p:nvPr>
        </p:nvSpPr>
        <p:spPr>
          <a:xfrm>
            <a:off x="7646035" y="794385"/>
            <a:ext cx="1475105" cy="430530"/>
          </a:xfrm>
          <a:prstGeom prst="rect">
            <a:avLst/>
          </a:prstGeom>
          <a:solidFill>
            <a:srgbClr val="E40D08"/>
          </a:solidFill>
        </p:spPr>
        <p:txBody>
          <a:bodyPr wrap="square"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1300" b="1" spc="300" noProof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西班牙</a:t>
            </a:r>
            <a:endParaRPr lang="zh-CN" altLang="en-US" sz="1300" b="1" spc="300" noProof="1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69230" y="1528445"/>
            <a:ext cx="131889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/>
              <a:t>        2002</a:t>
            </a:r>
            <a:r>
              <a:rPr lang="zh-CN" altLang="en-US" sz="1000"/>
              <a:t>年</a:t>
            </a:r>
            <a:r>
              <a:rPr lang="en-US" altLang="zh-CN" sz="1000"/>
              <a:t>6</a:t>
            </a:r>
            <a:r>
              <a:rPr lang="zh-CN" altLang="en-US" sz="1000"/>
              <a:t>月</a:t>
            </a:r>
            <a:endParaRPr lang="zh-CN" altLang="en-US" sz="1000"/>
          </a:p>
        </p:txBody>
      </p:sp>
      <p:sp>
        <p:nvSpPr>
          <p:cNvPr id="12" name="文本框 11"/>
          <p:cNvSpPr txBox="1"/>
          <p:nvPr/>
        </p:nvSpPr>
        <p:spPr>
          <a:xfrm>
            <a:off x="7752080" y="1268095"/>
            <a:ext cx="121221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/>
              <a:t>        2011</a:t>
            </a:r>
            <a:r>
              <a:rPr lang="zh-CN" altLang="en-US" sz="1000"/>
              <a:t>年</a:t>
            </a:r>
            <a:r>
              <a:rPr lang="en-US" altLang="zh-CN" sz="1000"/>
              <a:t>9</a:t>
            </a:r>
            <a:r>
              <a:rPr lang="zh-CN" altLang="en-US" sz="1000"/>
              <a:t>月</a:t>
            </a:r>
            <a:endParaRPr lang="zh-CN" altLang="en-US" sz="1000"/>
          </a:p>
        </p:txBody>
      </p:sp>
    </p:spTree>
    <p:custDataLst>
      <p:tags r:id="rId3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0">
        <p14:prism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6_2"/>
  <p:tag name="KSO_WM_UNIT_ID" val="diagram160108_5*m_h_i*1_6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5"/>
  <p:tag name="KSO_WM_UNIT_LINE_FILL_TYPE" val="2"/>
</p:tagLst>
</file>

<file path=ppt/tags/tag10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6_3"/>
  <p:tag name="KSO_WM_UNIT_ID" val="diagram160108_5*m_h_i*1_6_3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0"/>
  <p:tag name="KSO_WM_UNIT_FILL_TYPE" val="1"/>
</p:tagLst>
</file>

<file path=ppt/tags/tag10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1_2"/>
  <p:tag name="KSO_WM_UNIT_ID" val="diagram160108_5*m_h_i*1_1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5"/>
  <p:tag name="KSO_WM_UNIT_LINE_FILL_TYPE" val="2"/>
</p:tagLst>
</file>

<file path=ppt/tags/tag10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1_1"/>
  <p:tag name="KSO_WM_UNIT_ID" val="diagram160108_5*m_h_i*1_1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2_2"/>
  <p:tag name="KSO_WM_UNIT_ID" val="diagram160108_5*m_h_i*1_2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5"/>
  <p:tag name="KSO_WM_UNIT_LINE_FILL_TYPE" val="2"/>
</p:tagLst>
</file>

<file path=ppt/tags/tag10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2_1"/>
  <p:tag name="KSO_WM_UNIT_ID" val="diagram160108_5*m_h_i*1_2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</p:tagLst>
</file>

<file path=ppt/tags/tag10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3_2"/>
  <p:tag name="KSO_WM_UNIT_ID" val="diagram160108_5*m_h_i*1_3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5"/>
  <p:tag name="KSO_WM_UNIT_LINE_FILL_TYPE" val="2"/>
</p:tagLst>
</file>

<file path=ppt/tags/tag10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3_1"/>
  <p:tag name="KSO_WM_UNIT_ID" val="diagram160108_5*m_h_i*1_3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4_2"/>
  <p:tag name="KSO_WM_UNIT_ID" val="diagram160108_5*m_h_i*1_4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5"/>
  <p:tag name="KSO_WM_UNIT_LINE_FILL_TYPE" val="2"/>
</p:tagLst>
</file>

<file path=ppt/tags/tag10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4_1"/>
  <p:tag name="KSO_WM_UNIT_ID" val="diagram160108_5*m_h_i*1_4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8"/>
  <p:tag name="KSO_WM_UNIT_FILL_TYPE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5_2"/>
  <p:tag name="KSO_WM_UNIT_ID" val="diagram160108_5*m_h_i*1_5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5"/>
  <p:tag name="KSO_WM_UNIT_LINE_FILL_TYPE" val="2"/>
</p:tagLst>
</file>

<file path=ppt/tags/tag11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5_1"/>
  <p:tag name="KSO_WM_UNIT_ID" val="diagram160108_5*m_h_i*1_5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9"/>
  <p:tag name="KSO_WM_UNIT_FILL_TYPE" val="1"/>
</p:tagLst>
</file>

<file path=ppt/tags/tag11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6_2"/>
  <p:tag name="KSO_WM_UNIT_ID" val="diagram160108_5*m_h_i*1_6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5"/>
  <p:tag name="KSO_WM_UNIT_LINE_FILL_TYPE" val="2"/>
</p:tagLst>
</file>

<file path=ppt/tags/tag11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6_3"/>
  <p:tag name="KSO_WM_UNIT_ID" val="diagram160108_5*m_h_i*1_6_3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0"/>
  <p:tag name="KSO_WM_UNIT_FILL_TYPE" val="1"/>
</p:tagLst>
</file>

<file path=ppt/tags/tag11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2_2"/>
  <p:tag name="KSO_WM_UNIT_ID" val="diagram160108_5*m_h_i*1_2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5"/>
  <p:tag name="KSO_WM_UNIT_LINE_FILL_TYPE" val="2"/>
</p:tagLst>
</file>

<file path=ppt/tags/tag11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2_1"/>
  <p:tag name="KSO_WM_UNIT_ID" val="diagram160108_5*m_h_i*1_2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108_5*m_h_a*1_1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m_h_a"/>
  <p:tag name="KSO_WM_UNIT_INDEX" val="1_1_1"/>
  <p:tag name="KSO_WM_UNIT_PRESET_TEXT" val="添加标题"/>
  <p:tag name="KSO_WM_UNIT_TEXT_FILL_FORE_SCHEMECOLOR_INDEX" val="14"/>
  <p:tag name="KSO_WM_UNIT_TEXT_FILL_TYPE" val="1"/>
</p:tagLst>
</file>

<file path=ppt/tags/tag11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f"/>
  <p:tag name="KSO_WM_UNIT_INDEX" val="1_1_1"/>
  <p:tag name="KSO_WM_UNIT_ID" val="diagram160108_5*m_h_f*1_1_1"/>
  <p:tag name="KSO_WM_UNIT_LAYERLEVEL" val="1_1_1"/>
  <p:tag name="KSO_WM_UNIT_VALUE" val="18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108_5*m_h_a*1_1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m_h_a"/>
  <p:tag name="KSO_WM_UNIT_INDEX" val="1_1_1"/>
  <p:tag name="KSO_WM_UNIT_PRESET_TEXT" val="添加标题"/>
  <p:tag name="KSO_WM_UNIT_TEXT_FILL_FORE_SCHEMECOLOR_INDEX" val="14"/>
  <p:tag name="KSO_WM_UNIT_TEXT_FILL_TYPE" val="1"/>
</p:tagLst>
</file>

<file path=ppt/tags/tag11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f"/>
  <p:tag name="KSO_WM_UNIT_INDEX" val="1_1_1"/>
  <p:tag name="KSO_WM_UNIT_ID" val="diagram160108_5*m_h_f*1_1_1"/>
  <p:tag name="KSO_WM_UNIT_LAYERLEVEL" val="1_1_1"/>
  <p:tag name="KSO_WM_UNIT_VALUE" val="18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108_5*m_h_a*1_3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m_h_a"/>
  <p:tag name="KSO_WM_UNIT_INDEX" val="1_3_1"/>
  <p:tag name="KSO_WM_UNIT_PRESET_TEXT" val="添加标题"/>
  <p:tag name="KSO_WM_UNIT_TEXT_FILL_FORE_SCHEMECOLOR_INDEX" val="14"/>
  <p:tag name="KSO_WM_UNIT_TEXT_FILL_TYPE" val="1"/>
</p:tagLst>
</file>

<file path=ppt/tags/tag12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f"/>
  <p:tag name="KSO_WM_UNIT_INDEX" val="1_3_1"/>
  <p:tag name="KSO_WM_UNIT_ID" val="diagram160108_5*m_h_f*1_3_1"/>
  <p:tag name="KSO_WM_UNIT_LAYERLEVEL" val="1_1_1"/>
  <p:tag name="KSO_WM_UNIT_VALUE" val="18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108_5*m_h_a*1_1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m_h_a"/>
  <p:tag name="KSO_WM_UNIT_INDEX" val="1_1_1"/>
  <p:tag name="KSO_WM_UNIT_PRESET_TEXT" val="添加标题"/>
  <p:tag name="KSO_WM_UNIT_TEXT_FILL_FORE_SCHEMECOLOR_INDEX" val="14"/>
  <p:tag name="KSO_WM_UNIT_TEXT_FILL_TYPE" val="1"/>
</p:tagLst>
</file>

<file path=ppt/tags/tag12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f"/>
  <p:tag name="KSO_WM_UNIT_INDEX" val="1_1_1"/>
  <p:tag name="KSO_WM_UNIT_ID" val="diagram160108_5*m_h_f*1_1_1"/>
  <p:tag name="KSO_WM_UNIT_LAYERLEVEL" val="1_1_1"/>
  <p:tag name="KSO_WM_UNIT_VALUE" val="18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108_5*m_h_a*1_5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m_h_a"/>
  <p:tag name="KSO_WM_UNIT_INDEX" val="1_5_1"/>
  <p:tag name="KSO_WM_UNIT_PRESET_TEXT" val="添加标题"/>
  <p:tag name="KSO_WM_UNIT_TEXT_FILL_FORE_SCHEMECOLOR_INDEX" val="14"/>
  <p:tag name="KSO_WM_UNIT_TEXT_FILL_TYPE" val="1"/>
</p:tagLst>
</file>

<file path=ppt/tags/tag12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f"/>
  <p:tag name="KSO_WM_UNIT_INDEX" val="1_5_1"/>
  <p:tag name="KSO_WM_UNIT_ID" val="diagram160108_5*m_h_f*1_5_1"/>
  <p:tag name="KSO_WM_UNIT_LAYERLEVEL" val="1_1_1"/>
  <p:tag name="KSO_WM_UNIT_VALUE" val="18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108_5*m_h_a*1_6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m_h_a"/>
  <p:tag name="KSO_WM_UNIT_INDEX" val="1_6_1"/>
  <p:tag name="KSO_WM_UNIT_PRESET_TEXT" val="添加标题"/>
  <p:tag name="KSO_WM_UNIT_TEXT_FILL_FORE_SCHEMECOLOR_INDEX" val="14"/>
  <p:tag name="KSO_WM_UNIT_TEXT_FILL_TYPE" val="1"/>
</p:tagLst>
</file>

<file path=ppt/tags/tag12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f"/>
  <p:tag name="KSO_WM_UNIT_INDEX" val="1_6_1"/>
  <p:tag name="KSO_WM_UNIT_ID" val="diagram160108_5*m_h_f*1_6_1"/>
  <p:tag name="KSO_WM_UNIT_LAYERLEVEL" val="1_1_1"/>
  <p:tag name="KSO_WM_UNIT_VALUE" val="18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</p:tagLst>
</file>

<file path=ppt/tags/tag12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f"/>
  <p:tag name="KSO_WM_UNIT_INDEX" val="1_6_1"/>
  <p:tag name="KSO_WM_UNIT_ID" val="diagram160108_5*m_h_f*1_6_1"/>
  <p:tag name="KSO_WM_UNIT_LAYERLEVEL" val="1_1_1"/>
  <p:tag name="KSO_WM_UNIT_VALUE" val="18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108_5*m_h_a*1_2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m_h_a"/>
  <p:tag name="KSO_WM_UNIT_INDEX" val="1_2_1"/>
  <p:tag name="KSO_WM_UNIT_PRESET_TEXT" val="添加标题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108_5*m_h_a*1_6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m_h_a"/>
  <p:tag name="KSO_WM_UNIT_INDEX" val="1_6_1"/>
  <p:tag name="KSO_WM_UNIT_PRESET_TEXT" val="添加标题"/>
  <p:tag name="KSO_WM_UNIT_TEXT_FILL_FORE_SCHEMECOLOR_INDEX" val="14"/>
  <p:tag name="KSO_WM_UNIT_TEXT_FILL_TYPE" val="1"/>
</p:tagLst>
</file>

<file path=ppt/tags/tag131.xml><?xml version="1.0" encoding="utf-8"?>
<p:tagLst xmlns:p="http://schemas.openxmlformats.org/presentationml/2006/main">
  <p:tag name="KSO_WM_TAG_VERSION" val="1.0"/>
  <p:tag name="KSO_WM_BEAUTIFY_FLAG" val="#wm#"/>
  <p:tag name="KSO_WM_UNIT_ID" val="diagram160481_4*m_i*1_1"/>
  <p:tag name="KSO_WM_TEMPLATE_CATEGORY" val="diagram"/>
  <p:tag name="KSO_WM_TEMPLATE_INDEX" val="160481"/>
  <p:tag name="KSO_WM_UNIT_TYPE" val="m_i"/>
  <p:tag name="KSO_WM_UNIT_INDEX" val="1_1"/>
  <p:tag name="KSO_WM_UNIT_CLEAR" val="1"/>
  <p:tag name="KSO_WM_UNIT_LAYERLEVEL" val="1_1"/>
  <p:tag name="KSO_WM_DIAGRAM_GROUP_CODE" val="m1-1"/>
  <p:tag name="KSO_WM_UNIT_LINE_FORE_SCHEMECOLOR_INDEX" val="5"/>
  <p:tag name="KSO_WM_UNIT_LINE_FILL_TYPE" val="2"/>
</p:tagLst>
</file>

<file path=ppt/tags/tag132.xml><?xml version="1.0" encoding="utf-8"?>
<p:tagLst xmlns:p="http://schemas.openxmlformats.org/presentationml/2006/main">
  <p:tag name="KSO_WM_TAG_VERSION" val="1.0"/>
  <p:tag name="KSO_WM_BEAUTIFY_FLAG" val="#wm#"/>
  <p:tag name="KSO_WM_UNIT_ID" val="diagram160481_4*m_i*1_2"/>
  <p:tag name="KSO_WM_TEMPLATE_CATEGORY" val="diagram"/>
  <p:tag name="KSO_WM_TEMPLATE_INDEX" val="160481"/>
  <p:tag name="KSO_WM_UNIT_TYPE" val="m_i"/>
  <p:tag name="KSO_WM_UNIT_INDEX" val="1_2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33.xml><?xml version="1.0" encoding="utf-8"?>
<p:tagLst xmlns:p="http://schemas.openxmlformats.org/presentationml/2006/main">
  <p:tag name="KSO_WM_TAG_VERSION" val="1.0"/>
  <p:tag name="KSO_WM_BEAUTIFY_FLAG" val="#wm#"/>
  <p:tag name="KSO_WM_UNIT_ID" val="diagram160481_4*m_h_f*1_1_1"/>
  <p:tag name="KSO_WM_TEMPLATE_CATEGORY" val="diagram"/>
  <p:tag name="KSO_WM_TEMPLATE_INDEX" val="160481"/>
  <p:tag name="KSO_WM_UNIT_TYPE" val="m_h_f"/>
  <p:tag name="KSO_WM_UNIT_INDEX" val="1_1_1"/>
  <p:tag name="KSO_WM_UNIT_CLEAR" val="1"/>
  <p:tag name="KSO_WM_UNIT_LAYERLEVEL" val="1_1_1"/>
  <p:tag name="KSO_WM_UNIT_VALUE" val="25"/>
  <p:tag name="KSO_WM_UNIT_HIGHLIGHT" val="0"/>
  <p:tag name="KSO_WM_UNIT_COMPATIBLE" val="0"/>
  <p:tag name="KSO_WM_DIAGRAM_GROUP_CODE" val="m1-1"/>
  <p:tag name="KSO_WM_UNIT_PRESET_TEXT" val="LOREM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134.xml><?xml version="1.0" encoding="utf-8"?>
<p:tagLst xmlns:p="http://schemas.openxmlformats.org/presentationml/2006/main">
  <p:tag name="KSO_WM_TAG_VERSION" val="1.0"/>
  <p:tag name="KSO_WM_BEAUTIFY_FLAG" val="#wm#"/>
  <p:tag name="KSO_WM_UNIT_ID" val="diagram160481_4*m_i*1_3"/>
  <p:tag name="KSO_WM_TEMPLATE_CATEGORY" val="diagram"/>
  <p:tag name="KSO_WM_TEMPLATE_INDEX" val="160481"/>
  <p:tag name="KSO_WM_UNIT_TYPE" val="m_i"/>
  <p:tag name="KSO_WM_UNIT_INDEX" val="1_3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35.xml><?xml version="1.0" encoding="utf-8"?>
<p:tagLst xmlns:p="http://schemas.openxmlformats.org/presentationml/2006/main">
  <p:tag name="KSO_WM_TAG_VERSION" val="1.0"/>
  <p:tag name="KSO_WM_BEAUTIFY_FLAG" val="#wm#"/>
  <p:tag name="KSO_WM_UNIT_ID" val="diagram160481_4*m_i*1_4"/>
  <p:tag name="KSO_WM_TEMPLATE_CATEGORY" val="diagram"/>
  <p:tag name="KSO_WM_TEMPLATE_INDEX" val="160481"/>
  <p:tag name="KSO_WM_UNIT_TYPE" val="m_i"/>
  <p:tag name="KSO_WM_UNIT_INDEX" val="1_4"/>
  <p:tag name="KSO_WM_UNIT_CLEAR" val="1"/>
  <p:tag name="KSO_WM_UNIT_LAYERLEVEL" val="1_1"/>
  <p:tag name="KSO_WM_DIAGRAM_GROUP_CODE" val="m1-1"/>
  <p:tag name="KSO_WM_UNIT_LINE_FORE_SCHEMECOLOR_INDEX" val="5"/>
  <p:tag name="KSO_WM_UNIT_LINE_FILL_TYPE" val="2"/>
</p:tagLst>
</file>

<file path=ppt/tags/tag136.xml><?xml version="1.0" encoding="utf-8"?>
<p:tagLst xmlns:p="http://schemas.openxmlformats.org/presentationml/2006/main">
  <p:tag name="KSO_WM_TAG_VERSION" val="1.0"/>
  <p:tag name="KSO_WM_BEAUTIFY_FLAG" val="#wm#"/>
  <p:tag name="KSO_WM_UNIT_ID" val="diagram160481_4*m_i*1_5"/>
  <p:tag name="KSO_WM_TEMPLATE_CATEGORY" val="diagram"/>
  <p:tag name="KSO_WM_TEMPLATE_INDEX" val="160481"/>
  <p:tag name="KSO_WM_UNIT_TYPE" val="m_i"/>
  <p:tag name="KSO_WM_UNIT_INDEX" val="1_5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37.xml><?xml version="1.0" encoding="utf-8"?>
<p:tagLst xmlns:p="http://schemas.openxmlformats.org/presentationml/2006/main">
  <p:tag name="KSO_WM_TAG_VERSION" val="1.0"/>
  <p:tag name="KSO_WM_BEAUTIFY_FLAG" val="#wm#"/>
  <p:tag name="KSO_WM_UNIT_ID" val="diagram160481_4*m_h_f*1_2_1"/>
  <p:tag name="KSO_WM_TEMPLATE_CATEGORY" val="diagram"/>
  <p:tag name="KSO_WM_TEMPLATE_INDEX" val="160481"/>
  <p:tag name="KSO_WM_UNIT_TYPE" val="m_h_f"/>
  <p:tag name="KSO_WM_UNIT_INDEX" val="1_2_1"/>
  <p:tag name="KSO_WM_UNIT_CLEAR" val="1"/>
  <p:tag name="KSO_WM_UNIT_LAYERLEVEL" val="1_1_1"/>
  <p:tag name="KSO_WM_UNIT_VALUE" val="25"/>
  <p:tag name="KSO_WM_UNIT_HIGHLIGHT" val="0"/>
  <p:tag name="KSO_WM_UNIT_COMPATIBLE" val="0"/>
  <p:tag name="KSO_WM_DIAGRAM_GROUP_CODE" val="m1-1"/>
  <p:tag name="KSO_WM_UNIT_PRESET_TEXT" val="LOREM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138.xml><?xml version="1.0" encoding="utf-8"?>
<p:tagLst xmlns:p="http://schemas.openxmlformats.org/presentationml/2006/main">
  <p:tag name="KSO_WM_TAG_VERSION" val="1.0"/>
  <p:tag name="KSO_WM_BEAUTIFY_FLAG" val="#wm#"/>
  <p:tag name="KSO_WM_UNIT_ID" val="diagram160481_4*m_i*1_6"/>
  <p:tag name="KSO_WM_TEMPLATE_CATEGORY" val="diagram"/>
  <p:tag name="KSO_WM_TEMPLATE_INDEX" val="160481"/>
  <p:tag name="KSO_WM_UNIT_TYPE" val="m_i"/>
  <p:tag name="KSO_WM_UNIT_INDEX" val="1_6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39.xml><?xml version="1.0" encoding="utf-8"?>
<p:tagLst xmlns:p="http://schemas.openxmlformats.org/presentationml/2006/main">
  <p:tag name="KSO_WM_TAG_VERSION" val="1.0"/>
  <p:tag name="KSO_WM_BEAUTIFY_FLAG" val="#wm#"/>
  <p:tag name="KSO_WM_UNIT_ID" val="diagram160481_4*m_i*1_7"/>
  <p:tag name="KSO_WM_TEMPLATE_CATEGORY" val="diagram"/>
  <p:tag name="KSO_WM_TEMPLATE_INDEX" val="160481"/>
  <p:tag name="KSO_WM_UNIT_TYPE" val="m_i"/>
  <p:tag name="KSO_WM_UNIT_INDEX" val="1_7"/>
  <p:tag name="KSO_WM_UNIT_CLEAR" val="1"/>
  <p:tag name="KSO_WM_UNIT_LAYERLEVEL" val="1_1"/>
  <p:tag name="KSO_WM_DIAGRAM_GROUP_CODE" val="m1-1"/>
  <p:tag name="KSO_WM_UNIT_LINE_FORE_SCHEMECOLOR_INDEX" val="5"/>
  <p:tag name="KSO_WM_UNIT_LINE_FILL_TYPE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TAG_VERSION" val="1.0"/>
  <p:tag name="KSO_WM_BEAUTIFY_FLAG" val="#wm#"/>
  <p:tag name="KSO_WM_UNIT_ID" val="diagram160481_4*m_i*1_8"/>
  <p:tag name="KSO_WM_TEMPLATE_CATEGORY" val="diagram"/>
  <p:tag name="KSO_WM_TEMPLATE_INDEX" val="160481"/>
  <p:tag name="KSO_WM_UNIT_TYPE" val="m_i"/>
  <p:tag name="KSO_WM_UNIT_INDEX" val="1_8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41.xml><?xml version="1.0" encoding="utf-8"?>
<p:tagLst xmlns:p="http://schemas.openxmlformats.org/presentationml/2006/main">
  <p:tag name="KSO_WM_TAG_VERSION" val="1.0"/>
  <p:tag name="KSO_WM_BEAUTIFY_FLAG" val="#wm#"/>
  <p:tag name="KSO_WM_UNIT_ID" val="diagram160481_4*m_h_f*1_3_1"/>
  <p:tag name="KSO_WM_TEMPLATE_CATEGORY" val="diagram"/>
  <p:tag name="KSO_WM_TEMPLATE_INDEX" val="160481"/>
  <p:tag name="KSO_WM_UNIT_TYPE" val="m_h_f"/>
  <p:tag name="KSO_WM_UNIT_INDEX" val="1_3_1"/>
  <p:tag name="KSO_WM_UNIT_CLEAR" val="1"/>
  <p:tag name="KSO_WM_UNIT_LAYERLEVEL" val="1_1_1"/>
  <p:tag name="KSO_WM_UNIT_VALUE" val="25"/>
  <p:tag name="KSO_WM_UNIT_HIGHLIGHT" val="0"/>
  <p:tag name="KSO_WM_UNIT_COMPATIBLE" val="0"/>
  <p:tag name="KSO_WM_DIAGRAM_GROUP_CODE" val="m1-1"/>
  <p:tag name="KSO_WM_UNIT_PRESET_TEXT" val="LOREM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142.xml><?xml version="1.0" encoding="utf-8"?>
<p:tagLst xmlns:p="http://schemas.openxmlformats.org/presentationml/2006/main">
  <p:tag name="KSO_WM_TAG_VERSION" val="1.0"/>
  <p:tag name="KSO_WM_BEAUTIFY_FLAG" val="#wm#"/>
  <p:tag name="KSO_WM_UNIT_ID" val="diagram160481_4*m_i*1_9"/>
  <p:tag name="KSO_WM_TEMPLATE_CATEGORY" val="diagram"/>
  <p:tag name="KSO_WM_TEMPLATE_INDEX" val="160481"/>
  <p:tag name="KSO_WM_UNIT_TYPE" val="m_i"/>
  <p:tag name="KSO_WM_UNIT_INDEX" val="1_9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43.xml><?xml version="1.0" encoding="utf-8"?>
<p:tagLst xmlns:p="http://schemas.openxmlformats.org/presentationml/2006/main">
  <p:tag name="KSO_WM_TAG_VERSION" val="1.0"/>
  <p:tag name="KSO_WM_BEAUTIFY_FLAG" val="#wm#"/>
  <p:tag name="KSO_WM_UNIT_ID" val="diagram160481_4*m_i*1_10"/>
  <p:tag name="KSO_WM_TEMPLATE_CATEGORY" val="diagram"/>
  <p:tag name="KSO_WM_TEMPLATE_INDEX" val="160481"/>
  <p:tag name="KSO_WM_UNIT_TYPE" val="m_i"/>
  <p:tag name="KSO_WM_UNIT_INDEX" val="1_10"/>
  <p:tag name="KSO_WM_UNIT_CLEAR" val="1"/>
  <p:tag name="KSO_WM_UNIT_LAYERLEVEL" val="1_1"/>
  <p:tag name="KSO_WM_DIAGRAM_GROUP_CODE" val="m1-1"/>
  <p:tag name="KSO_WM_UNIT_LINE_FORE_SCHEMECOLOR_INDEX" val="5"/>
  <p:tag name="KSO_WM_UNIT_LINE_FILL_TYPE" val="2"/>
</p:tagLst>
</file>

<file path=ppt/tags/tag144.xml><?xml version="1.0" encoding="utf-8"?>
<p:tagLst xmlns:p="http://schemas.openxmlformats.org/presentationml/2006/main">
  <p:tag name="KSO_WM_TAG_VERSION" val="1.0"/>
  <p:tag name="KSO_WM_BEAUTIFY_FLAG" val="#wm#"/>
  <p:tag name="KSO_WM_UNIT_ID" val="diagram160481_4*m_i*1_11"/>
  <p:tag name="KSO_WM_TEMPLATE_CATEGORY" val="diagram"/>
  <p:tag name="KSO_WM_TEMPLATE_INDEX" val="160481"/>
  <p:tag name="KSO_WM_UNIT_TYPE" val="m_i"/>
  <p:tag name="KSO_WM_UNIT_INDEX" val="1_11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45.xml><?xml version="1.0" encoding="utf-8"?>
<p:tagLst xmlns:p="http://schemas.openxmlformats.org/presentationml/2006/main">
  <p:tag name="KSO_WM_TAG_VERSION" val="1.0"/>
  <p:tag name="KSO_WM_BEAUTIFY_FLAG" val="#wm#"/>
  <p:tag name="KSO_WM_UNIT_ID" val="diagram160481_4*m_h_f*1_4_1"/>
  <p:tag name="KSO_WM_TEMPLATE_CATEGORY" val="diagram"/>
  <p:tag name="KSO_WM_TEMPLATE_INDEX" val="160481"/>
  <p:tag name="KSO_WM_UNIT_TYPE" val="m_h_f"/>
  <p:tag name="KSO_WM_UNIT_INDEX" val="1_4_1"/>
  <p:tag name="KSO_WM_UNIT_CLEAR" val="1"/>
  <p:tag name="KSO_WM_UNIT_LAYERLEVEL" val="1_1_1"/>
  <p:tag name="KSO_WM_UNIT_VALUE" val="25"/>
  <p:tag name="KSO_WM_UNIT_HIGHLIGHT" val="0"/>
  <p:tag name="KSO_WM_UNIT_COMPATIBLE" val="0"/>
  <p:tag name="KSO_WM_DIAGRAM_GROUP_CODE" val="m1-1"/>
  <p:tag name="KSO_WM_UNIT_PRESET_TEXT" val="LOREM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146.xml><?xml version="1.0" encoding="utf-8"?>
<p:tagLst xmlns:p="http://schemas.openxmlformats.org/presentationml/2006/main">
  <p:tag name="KSO_WM_TAG_VERSION" val="1.0"/>
  <p:tag name="KSO_WM_BEAUTIFY_FLAG" val="#wm#"/>
  <p:tag name="KSO_WM_UNIT_ID" val="diagram160481_4*m_i*1_12"/>
  <p:tag name="KSO_WM_TEMPLATE_CATEGORY" val="diagram"/>
  <p:tag name="KSO_WM_TEMPLATE_INDEX" val="160481"/>
  <p:tag name="KSO_WM_UNIT_TYPE" val="m_i"/>
  <p:tag name="KSO_WM_UNIT_INDEX" val="1_12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4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27"/>
  <p:tag name="KSO_WM_UNIT_TYPE" val="m_i"/>
  <p:tag name="KSO_WM_UNIT_INDEX" val="1_2"/>
  <p:tag name="KSO_WM_UNIT_ID" val="diagram160127_5*m_i*1_2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4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27"/>
  <p:tag name="KSO_WM_UNIT_TYPE" val="m_h_a"/>
  <p:tag name="KSO_WM_UNIT_INDEX" val="1_1_1"/>
  <p:tag name="KSO_WM_UNIT_ID" val="diagram160127_5*m_h_a*1_1_1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m1-1"/>
  <p:tag name="KSO_WM_UNIT_PRESET_TEXT" val="AMET"/>
  <p:tag name="KSO_WM_UNIT_FILL_FORE_SCHEMECOLOR_INDEX" val="14"/>
  <p:tag name="KSO_WM_UNIT_FILL_TYPE" val="1"/>
  <p:tag name="KSO_WM_UNIT_TEXT_FILL_FORE_SCHEMECOLOR_INDEX" val="5"/>
  <p:tag name="KSO_WM_UNIT_TEXT_FILL_TYPE" val="1"/>
</p:tagLst>
</file>

<file path=ppt/tags/tag14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27"/>
  <p:tag name="KSO_WM_UNIT_TYPE" val="m_i"/>
  <p:tag name="KSO_WM_UNIT_INDEX" val="1_3"/>
  <p:tag name="KSO_WM_UNIT_ID" val="diagram160127_5*m_i*1_3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27"/>
  <p:tag name="KSO_WM_UNIT_TYPE" val="m_h_a"/>
  <p:tag name="KSO_WM_UNIT_INDEX" val="1_2_1"/>
  <p:tag name="KSO_WM_UNIT_ID" val="diagram160127_5*m_h_a*1_2_1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m1-1"/>
  <p:tag name="KSO_WM_UNIT_PRESET_TEXT" val="AMET"/>
  <p:tag name="KSO_WM_UNIT_FILL_FORE_SCHEMECOLOR_INDEX" val="14"/>
  <p:tag name="KSO_WM_UNIT_FILL_TYPE" val="1"/>
  <p:tag name="KSO_WM_UNIT_TEXT_FILL_FORE_SCHEMECOLOR_INDEX" val="6"/>
  <p:tag name="KSO_WM_UNIT_TEXT_FILL_TYPE" val="1"/>
</p:tagLst>
</file>

<file path=ppt/tags/tag15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27"/>
  <p:tag name="KSO_WM_UNIT_TYPE" val="m_i"/>
  <p:tag name="KSO_WM_UNIT_INDEX" val="1_4"/>
  <p:tag name="KSO_WM_UNIT_ID" val="diagram160127_5*m_i*1_4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5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27"/>
  <p:tag name="KSO_WM_UNIT_TYPE" val="m_h_a"/>
  <p:tag name="KSO_WM_UNIT_INDEX" val="1_3_1"/>
  <p:tag name="KSO_WM_UNIT_ID" val="diagram160127_5*m_h_a*1_3_1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m1-1"/>
  <p:tag name="KSO_WM_UNIT_PRESET_TEXT" val="AMET"/>
  <p:tag name="KSO_WM_UNIT_FILL_FORE_SCHEMECOLOR_INDEX" val="14"/>
  <p:tag name="KSO_WM_UNIT_FILL_TYPE" val="1"/>
  <p:tag name="KSO_WM_UNIT_TEXT_FILL_FORE_SCHEMECOLOR_INDEX" val="5"/>
  <p:tag name="KSO_WM_UNIT_TEXT_FILL_TYPE" val="1"/>
</p:tagLst>
</file>

<file path=ppt/tags/tag15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27"/>
  <p:tag name="KSO_WM_UNIT_TYPE" val="m_i"/>
  <p:tag name="KSO_WM_UNIT_INDEX" val="1_5"/>
  <p:tag name="KSO_WM_UNIT_ID" val="diagram160127_5*m_i*1_5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5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27"/>
  <p:tag name="KSO_WM_UNIT_TYPE" val="m_h_a"/>
  <p:tag name="KSO_WM_UNIT_INDEX" val="1_4_1"/>
  <p:tag name="KSO_WM_UNIT_ID" val="diagram160127_5*m_h_a*1_4_1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m1-1"/>
  <p:tag name="KSO_WM_UNIT_PRESET_TEXT" val="AMET"/>
  <p:tag name="KSO_WM_UNIT_FILL_FORE_SCHEMECOLOR_INDEX" val="14"/>
  <p:tag name="KSO_WM_UNIT_FILL_TYPE" val="1"/>
  <p:tag name="KSO_WM_UNIT_TEXT_FILL_FORE_SCHEMECOLOR_INDEX" val="6"/>
  <p:tag name="KSO_WM_UNIT_TEXT_FILL_TYPE" val="1"/>
</p:tagLst>
</file>

<file path=ppt/tags/tag15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27"/>
  <p:tag name="KSO_WM_UNIT_TYPE" val="m_i"/>
  <p:tag name="KSO_WM_UNIT_INDEX" val="1_6"/>
  <p:tag name="KSO_WM_UNIT_ID" val="diagram160127_5*m_i*1_6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5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27"/>
  <p:tag name="KSO_WM_UNIT_TYPE" val="m_h_a"/>
  <p:tag name="KSO_WM_UNIT_INDEX" val="1_5_1"/>
  <p:tag name="KSO_WM_UNIT_ID" val="diagram160127_5*m_h_a*1_5_1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m1-1"/>
  <p:tag name="KSO_WM_UNIT_PRESET_TEXT" val="AMET"/>
  <p:tag name="KSO_WM_UNIT_FILL_FORE_SCHEMECOLOR_INDEX" val="14"/>
  <p:tag name="KSO_WM_UNIT_FILL_TYPE" val="1"/>
  <p:tag name="KSO_WM_UNIT_TEXT_FILL_FORE_SCHEMECOLOR_INDEX" val="5"/>
  <p:tag name="KSO_WM_UNIT_TEXT_FILL_TYPE" val="1"/>
</p:tagLst>
</file>

<file path=ppt/tags/tag15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27"/>
  <p:tag name="KSO_WM_UNIT_TYPE" val="m_h_f"/>
  <p:tag name="KSO_WM_UNIT_INDEX" val="1_1_1"/>
  <p:tag name="KSO_WM_UNIT_ID" val="diagram160127_5*m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27"/>
  <p:tag name="KSO_WM_DIAGRAM_GROUP_CODE" val="m1-1"/>
  <p:tag name="KSO_WM_UNIT_TEXT_FILL_FORE_SCHEMECOLOR_INDEX" val="13"/>
  <p:tag name="KSO_WM_UNIT_TEXT_FILL_TYPE" val="1"/>
</p:tagLst>
</file>

<file path=ppt/tags/tag15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27"/>
  <p:tag name="KSO_WM_UNIT_TYPE" val="m_h_f"/>
  <p:tag name="KSO_WM_UNIT_INDEX" val="1_2_1"/>
  <p:tag name="KSO_WM_UNIT_ID" val="diagram160127_5*m_h_f*1_2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27"/>
  <p:tag name="KSO_WM_DIAGRAM_GROUP_CODE" val="m1-1"/>
  <p:tag name="KSO_WM_UNIT_TEXT_FILL_FORE_SCHEMECOLOR_INDEX" val="13"/>
  <p:tag name="KSO_WM_UNIT_TEXT_FILL_TYPE" val="1"/>
</p:tagLst>
</file>

<file path=ppt/tags/tag15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27"/>
  <p:tag name="KSO_WM_UNIT_TYPE" val="m_h_f"/>
  <p:tag name="KSO_WM_UNIT_INDEX" val="1_3_1"/>
  <p:tag name="KSO_WM_UNIT_ID" val="diagram160127_5*m_h_f*1_3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27"/>
  <p:tag name="KSO_WM_DIAGRAM_GROUP_CODE" val="m1-1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27"/>
  <p:tag name="KSO_WM_UNIT_TYPE" val="m_h_f"/>
  <p:tag name="KSO_WM_UNIT_INDEX" val="1_4_1"/>
  <p:tag name="KSO_WM_UNIT_ID" val="diagram160127_5*m_h_f*1_4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27"/>
  <p:tag name="KSO_WM_DIAGRAM_GROUP_CODE" val="m1-1"/>
  <p:tag name="KSO_WM_UNIT_TEXT_FILL_FORE_SCHEMECOLOR_INDEX" val="13"/>
  <p:tag name="KSO_WM_UNIT_TEXT_FILL_TYPE" val="1"/>
</p:tagLst>
</file>

<file path=ppt/tags/tag16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27"/>
  <p:tag name="KSO_WM_UNIT_TYPE" val="m_h_f"/>
  <p:tag name="KSO_WM_UNIT_INDEX" val="1_5_1"/>
  <p:tag name="KSO_WM_UNIT_ID" val="diagram160127_5*m_h_f*1_5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27"/>
  <p:tag name="KSO_WM_DIAGRAM_GROUP_CODE" val="m1-1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SLIDE_MODEL_TYPE" val="numdgm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UNIT_ID" val="diagram160481_4*m_i*1_1"/>
  <p:tag name="KSO_WM_TEMPLATE_CATEGORY" val="diagram"/>
  <p:tag name="KSO_WM_TEMPLATE_INDEX" val="160481"/>
  <p:tag name="KSO_WM_UNIT_TYPE" val="m_i"/>
  <p:tag name="KSO_WM_UNIT_INDEX" val="1_1"/>
  <p:tag name="KSO_WM_UNIT_CLEAR" val="1"/>
  <p:tag name="KSO_WM_UNIT_LAYERLEVEL" val="1_1"/>
  <p:tag name="KSO_WM_DIAGRAM_GROUP_CODE" val="m1-1"/>
  <p:tag name="KSO_WM_UNIT_LINE_FORE_SCHEMECOLOR_INDEX" val="5"/>
  <p:tag name="KSO_WM_UNIT_LINE_FILL_TYPE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UNIT_ID" val="diagram160481_4*m_h_f*1_1_1"/>
  <p:tag name="KSO_WM_TEMPLATE_CATEGORY" val="diagram"/>
  <p:tag name="KSO_WM_TEMPLATE_INDEX" val="160481"/>
  <p:tag name="KSO_WM_UNIT_TYPE" val="m_h_f"/>
  <p:tag name="KSO_WM_UNIT_INDEX" val="1_1_1"/>
  <p:tag name="KSO_WM_UNIT_CLEAR" val="1"/>
  <p:tag name="KSO_WM_UNIT_LAYERLEVEL" val="1_1_1"/>
  <p:tag name="KSO_WM_UNIT_VALUE" val="25"/>
  <p:tag name="KSO_WM_UNIT_HIGHLIGHT" val="0"/>
  <p:tag name="KSO_WM_UNIT_COMPATIBLE" val="0"/>
  <p:tag name="KSO_WM_DIAGRAM_GROUP_CODE" val="m1-1"/>
  <p:tag name="KSO_WM_UNIT_PRESET_TEXT" val="LOREM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UNIT_ID" val="diagram160481_4*m_i*1_3"/>
  <p:tag name="KSO_WM_TEMPLATE_CATEGORY" val="diagram"/>
  <p:tag name="KSO_WM_TEMPLATE_INDEX" val="160481"/>
  <p:tag name="KSO_WM_UNIT_TYPE" val="m_i"/>
  <p:tag name="KSO_WM_UNIT_INDEX" val="1_3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UNIT_ID" val="diagram160481_4*m_i*1_7"/>
  <p:tag name="KSO_WM_TEMPLATE_CATEGORY" val="diagram"/>
  <p:tag name="KSO_WM_TEMPLATE_INDEX" val="160481"/>
  <p:tag name="KSO_WM_UNIT_TYPE" val="m_i"/>
  <p:tag name="KSO_WM_UNIT_INDEX" val="1_7"/>
  <p:tag name="KSO_WM_UNIT_CLEAR" val="1"/>
  <p:tag name="KSO_WM_UNIT_LAYERLEVEL" val="1_1"/>
  <p:tag name="KSO_WM_DIAGRAM_GROUP_CODE" val="m1-1"/>
  <p:tag name="KSO_WM_UNIT_LINE_FORE_SCHEMECOLOR_INDEX" val="5"/>
  <p:tag name="KSO_WM_UNIT_LINE_FILL_TYPE" val="2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UNIT_ID" val="diagram160481_4*m_h_f*1_3_1"/>
  <p:tag name="KSO_WM_TEMPLATE_CATEGORY" val="diagram"/>
  <p:tag name="KSO_WM_TEMPLATE_INDEX" val="160481"/>
  <p:tag name="KSO_WM_UNIT_TYPE" val="m_h_f"/>
  <p:tag name="KSO_WM_UNIT_INDEX" val="1_3_1"/>
  <p:tag name="KSO_WM_UNIT_CLEAR" val="1"/>
  <p:tag name="KSO_WM_UNIT_LAYERLEVEL" val="1_1_1"/>
  <p:tag name="KSO_WM_UNIT_VALUE" val="25"/>
  <p:tag name="KSO_WM_UNIT_HIGHLIGHT" val="0"/>
  <p:tag name="KSO_WM_UNIT_COMPATIBLE" val="0"/>
  <p:tag name="KSO_WM_DIAGRAM_GROUP_CODE" val="m1-1"/>
  <p:tag name="KSO_WM_UNIT_PRESET_TEXT" val="LOREM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UNIT_ID" val="diagram160481_4*m_i*1_9"/>
  <p:tag name="KSO_WM_TEMPLATE_CATEGORY" val="diagram"/>
  <p:tag name="KSO_WM_TEMPLATE_INDEX" val="160481"/>
  <p:tag name="KSO_WM_UNIT_TYPE" val="m_i"/>
  <p:tag name="KSO_WM_UNIT_INDEX" val="1_9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UNIT_ID" val="diagram160481_4*m_i*1_10"/>
  <p:tag name="KSO_WM_TEMPLATE_CATEGORY" val="diagram"/>
  <p:tag name="KSO_WM_TEMPLATE_INDEX" val="160481"/>
  <p:tag name="KSO_WM_UNIT_TYPE" val="m_i"/>
  <p:tag name="KSO_WM_UNIT_INDEX" val="1_10"/>
  <p:tag name="KSO_WM_UNIT_CLEAR" val="1"/>
  <p:tag name="KSO_WM_UNIT_LAYERLEVEL" val="1_1"/>
  <p:tag name="KSO_WM_DIAGRAM_GROUP_CODE" val="m1-1"/>
  <p:tag name="KSO_WM_UNIT_LINE_FORE_SCHEMECOLOR_INDEX" val="5"/>
  <p:tag name="KSO_WM_UNIT_LINE_FILL_TYPE" val="2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UNIT_ID" val="diagram160481_4*m_h_f*1_4_1"/>
  <p:tag name="KSO_WM_TEMPLATE_CATEGORY" val="diagram"/>
  <p:tag name="KSO_WM_TEMPLATE_INDEX" val="160481"/>
  <p:tag name="KSO_WM_UNIT_TYPE" val="m_h_f"/>
  <p:tag name="KSO_WM_UNIT_INDEX" val="1_4_1"/>
  <p:tag name="KSO_WM_UNIT_CLEAR" val="1"/>
  <p:tag name="KSO_WM_UNIT_LAYERLEVEL" val="1_1_1"/>
  <p:tag name="KSO_WM_UNIT_VALUE" val="25"/>
  <p:tag name="KSO_WM_UNIT_HIGHLIGHT" val="0"/>
  <p:tag name="KSO_WM_UNIT_COMPATIBLE" val="0"/>
  <p:tag name="KSO_WM_DIAGRAM_GROUP_CODE" val="m1-1"/>
  <p:tag name="KSO_WM_UNIT_PRESET_TEXT" val="LOREM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UNIT_ID" val="diagram160481_4*m_i*1_12"/>
  <p:tag name="KSO_WM_TEMPLATE_CATEGORY" val="diagram"/>
  <p:tag name="KSO_WM_TEMPLATE_INDEX" val="160481"/>
  <p:tag name="KSO_WM_UNIT_TYPE" val="m_i"/>
  <p:tag name="KSO_WM_UNIT_INDEX" val="1_12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6_2"/>
  <p:tag name="KSO_WM_UNIT_ID" val="diagram160108_5*m_h_i*1_6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5"/>
  <p:tag name="KSO_WM_UNIT_LINE_FILL_TYPE" val="2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6_3"/>
  <p:tag name="KSO_WM_UNIT_ID" val="diagram160108_5*m_h_i*1_6_3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0"/>
  <p:tag name="KSO_WM_UNI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1_2"/>
  <p:tag name="KSO_WM_UNIT_ID" val="diagram160108_5*m_h_i*1_1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5"/>
  <p:tag name="KSO_WM_UNIT_LINE_FILL_TYPE" val="2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1_1"/>
  <p:tag name="KSO_WM_UNIT_ID" val="diagram160108_5*m_h_i*1_1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2_2"/>
  <p:tag name="KSO_WM_UNIT_ID" val="diagram160108_5*m_h_i*1_2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5"/>
  <p:tag name="KSO_WM_UNIT_LINE_FILL_TYPE" val="2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2_1"/>
  <p:tag name="KSO_WM_UNIT_ID" val="diagram160108_5*m_h_i*1_2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3_2"/>
  <p:tag name="KSO_WM_UNIT_ID" val="diagram160108_5*m_h_i*1_3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5"/>
  <p:tag name="KSO_WM_UNIT_LINE_FILL_TYPE" val="2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3_1"/>
  <p:tag name="KSO_WM_UNIT_ID" val="diagram160108_5*m_h_i*1_3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4_2"/>
  <p:tag name="KSO_WM_UNIT_ID" val="diagram160108_5*m_h_i*1_4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5"/>
  <p:tag name="KSO_WM_UNIT_LINE_FILL_TYPE" val="2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4_1"/>
  <p:tag name="KSO_WM_UNIT_ID" val="diagram160108_5*m_h_i*1_4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8"/>
  <p:tag name="KSO_WM_UNIT_FILL_TYPE" val="1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5_2"/>
  <p:tag name="KSO_WM_UNIT_ID" val="diagram160108_5*m_h_i*1_5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5"/>
  <p:tag name="KSO_WM_UNIT_LINE_FILL_TYPE" val="2"/>
</p:tagLst>
</file>

<file path=ppt/tags/tag7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5_1"/>
  <p:tag name="KSO_WM_UNIT_ID" val="diagram160108_5*m_h_i*1_5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9"/>
  <p:tag name="KSO_WM_UNI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6_2"/>
  <p:tag name="KSO_WM_UNIT_ID" val="diagram160108_5*m_h_i*1_6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5"/>
  <p:tag name="KSO_WM_UNIT_LINE_FILL_TYPE" val="2"/>
</p:tagLst>
</file>

<file path=ppt/tags/tag8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6_3"/>
  <p:tag name="KSO_WM_UNIT_ID" val="diagram160108_5*m_h_i*1_6_3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0"/>
  <p:tag name="KSO_WM_UNIT_FILL_TYPE" val="1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2_2"/>
  <p:tag name="KSO_WM_UNIT_ID" val="diagram160108_5*m_h_i*1_2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5"/>
  <p:tag name="KSO_WM_UNIT_LINE_FILL_TYPE" val="2"/>
</p:tagLst>
</file>

<file path=ppt/tags/tag8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2_1"/>
  <p:tag name="KSO_WM_UNIT_ID" val="diagram160108_5*m_h_i*1_2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108_5*m_h_a*1_1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m_h_a"/>
  <p:tag name="KSO_WM_UNIT_INDEX" val="1_1_1"/>
  <p:tag name="KSO_WM_UNIT_PRESET_TEXT" val="添加标题"/>
  <p:tag name="KSO_WM_UNIT_TEXT_FILL_FORE_SCHEMECOLOR_INDEX" val="14"/>
  <p:tag name="KSO_WM_UNIT_TEXT_FILL_TYPE" val="1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f"/>
  <p:tag name="KSO_WM_UNIT_INDEX" val="1_1_1"/>
  <p:tag name="KSO_WM_UNIT_ID" val="diagram160108_5*m_h_f*1_1_1"/>
  <p:tag name="KSO_WM_UNIT_LAYERLEVEL" val="1_1_1"/>
  <p:tag name="KSO_WM_UNIT_VALUE" val="18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108_5*m_h_a*1_1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m_h_a"/>
  <p:tag name="KSO_WM_UNIT_INDEX" val="1_1_1"/>
  <p:tag name="KSO_WM_UNIT_PRESET_TEXT" val="添加标题"/>
  <p:tag name="KSO_WM_UNIT_TEXT_FILL_FORE_SCHEMECOLOR_INDEX" val="14"/>
  <p:tag name="KSO_WM_UNIT_TEXT_FILL_TYPE" val="1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f"/>
  <p:tag name="KSO_WM_UNIT_INDEX" val="1_1_1"/>
  <p:tag name="KSO_WM_UNIT_ID" val="diagram160108_5*m_h_f*1_1_1"/>
  <p:tag name="KSO_WM_UNIT_LAYERLEVEL" val="1_1_1"/>
  <p:tag name="KSO_WM_UNIT_VALUE" val="18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108_5*m_h_a*1_3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m_h_a"/>
  <p:tag name="KSO_WM_UNIT_INDEX" val="1_3_1"/>
  <p:tag name="KSO_WM_UNIT_PRESET_TEXT" val="添加标题"/>
  <p:tag name="KSO_WM_UNIT_TEXT_FILL_FORE_SCHEMECOLOR_INDEX" val="14"/>
  <p:tag name="KSO_WM_UNIT_TEXT_FILL_TYPE" val="1"/>
</p:tagLst>
</file>

<file path=ppt/tags/tag8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f"/>
  <p:tag name="KSO_WM_UNIT_INDEX" val="1_3_1"/>
  <p:tag name="KSO_WM_UNIT_ID" val="diagram160108_5*m_h_f*1_3_1"/>
  <p:tag name="KSO_WM_UNIT_LAYERLEVEL" val="1_1_1"/>
  <p:tag name="KSO_WM_UNIT_VALUE" val="18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108_5*m_h_a*1_1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m_h_a"/>
  <p:tag name="KSO_WM_UNIT_INDEX" val="1_1_1"/>
  <p:tag name="KSO_WM_UNIT_PRESET_TEXT" val="添加标题"/>
  <p:tag name="KSO_WM_UNIT_TEXT_FILL_FORE_SCHEMECOLOR_INDEX" val="14"/>
  <p:tag name="KSO_WM_UNIT_TEXT_FILL_TYPE" val="1"/>
</p:tagLst>
</file>

<file path=ppt/tags/tag9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f"/>
  <p:tag name="KSO_WM_UNIT_INDEX" val="1_1_1"/>
  <p:tag name="KSO_WM_UNIT_ID" val="diagram160108_5*m_h_f*1_1_1"/>
  <p:tag name="KSO_WM_UNIT_LAYERLEVEL" val="1_1_1"/>
  <p:tag name="KSO_WM_UNIT_VALUE" val="18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108_5*m_h_a*1_5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m_h_a"/>
  <p:tag name="KSO_WM_UNIT_INDEX" val="1_5_1"/>
  <p:tag name="KSO_WM_UNIT_PRESET_TEXT" val="添加标题"/>
  <p:tag name="KSO_WM_UNIT_TEXT_FILL_FORE_SCHEMECOLOR_INDEX" val="14"/>
  <p:tag name="KSO_WM_UNIT_TEXT_FILL_TYPE" val="1"/>
</p:tagLst>
</file>

<file path=ppt/tags/tag9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f"/>
  <p:tag name="KSO_WM_UNIT_INDEX" val="1_5_1"/>
  <p:tag name="KSO_WM_UNIT_ID" val="diagram160108_5*m_h_f*1_5_1"/>
  <p:tag name="KSO_WM_UNIT_LAYERLEVEL" val="1_1_1"/>
  <p:tag name="KSO_WM_UNIT_VALUE" val="18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108_5*m_h_a*1_6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m_h_a"/>
  <p:tag name="KSO_WM_UNIT_INDEX" val="1_6_1"/>
  <p:tag name="KSO_WM_UNIT_PRESET_TEXT" val="添加标题"/>
  <p:tag name="KSO_WM_UNIT_TEXT_FILL_FORE_SCHEMECOLOR_INDEX" val="14"/>
  <p:tag name="KSO_WM_UNIT_TEXT_FILL_TYPE" val="1"/>
</p:tagLst>
</file>

<file path=ppt/tags/tag9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f"/>
  <p:tag name="KSO_WM_UNIT_INDEX" val="1_6_1"/>
  <p:tag name="KSO_WM_UNIT_ID" val="diagram160108_5*m_h_f*1_6_1"/>
  <p:tag name="KSO_WM_UNIT_LAYERLEVEL" val="1_1_1"/>
  <p:tag name="KSO_WM_UNIT_VALUE" val="18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108_5*m_h_a*1_2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m_h_a"/>
  <p:tag name="KSO_WM_UNIT_INDEX" val="1_2_1"/>
  <p:tag name="KSO_WM_UNIT_PRESET_TEXT" val="添加标题"/>
  <p:tag name="KSO_WM_UNIT_TEXT_FILL_FORE_SCHEMECOLOR_INDEX" val="14"/>
  <p:tag name="KSO_WM_UNIT_TEXT_FILL_TYPE" val="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108_5*m_h_a*1_6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m_h_a"/>
  <p:tag name="KSO_WM_UNIT_INDEX" val="1_6_1"/>
  <p:tag name="KSO_WM_UNIT_PRESET_TEXT" val="添加标题"/>
  <p:tag name="KSO_WM_UNIT_TEXT_FILL_FORE_SCHEMECOLOR_INDEX" val="14"/>
  <p:tag name="KSO_WM_UNIT_TEXT_FILL_TYPE" val="1"/>
</p:tagLst>
</file>

<file path=ppt/tags/tag98.xml><?xml version="1.0" encoding="utf-8"?>
<p:tagLst xmlns:p="http://schemas.openxmlformats.org/presentationml/2006/main">
  <p:tag name="KSO_WM_SLIDE_MODEL_TYPE" val="timeline"/>
</p:tagLst>
</file>

<file path=ppt/tags/tag99.xml><?xml version="1.0" encoding="utf-8"?>
<p:tagLst xmlns:p="http://schemas.openxmlformats.org/presentationml/2006/main">
  <p:tag name="KSO_WM_SLIDE_MODEL_TYPE" val="numdgm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6057</Words>
  <Application>WPS 演示</Application>
  <PresentationFormat>全屏显示(16:9)</PresentationFormat>
  <Paragraphs>493</Paragraphs>
  <Slides>43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60" baseType="lpstr">
      <vt:lpstr>Arial</vt:lpstr>
      <vt:lpstr>宋体</vt:lpstr>
      <vt:lpstr>Wingdings</vt:lpstr>
      <vt:lpstr>微软雅黑</vt:lpstr>
      <vt:lpstr>Palatino</vt:lpstr>
      <vt:lpstr>Palatino Linotype</vt:lpstr>
      <vt:lpstr>Open Sans</vt:lpstr>
      <vt:lpstr>Segoe Print</vt:lpstr>
      <vt:lpstr>Open Sans Light</vt:lpstr>
      <vt:lpstr>Calibri</vt:lpstr>
      <vt:lpstr>Impact</vt:lpstr>
      <vt:lpstr>文道楷体</vt:lpstr>
      <vt:lpstr>楷体</vt:lpstr>
      <vt:lpstr>汉仪旗黑-85S</vt:lpstr>
      <vt:lpstr>Wingdings</vt:lpstr>
      <vt:lpstr>Arial Unicode MS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Ruiray</cp:lastModifiedBy>
  <cp:revision>223</cp:revision>
  <dcterms:created xsi:type="dcterms:W3CDTF">2014-11-26T04:04:00Z</dcterms:created>
  <dcterms:modified xsi:type="dcterms:W3CDTF">2019-12-13T03:46:53Z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2052-11.1.0.9209</vt:lpwstr>
  </property>
</Properties>
</file>